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342" r:id="rId5"/>
    <p:sldId id="359" r:id="rId6"/>
    <p:sldId id="373" r:id="rId7"/>
    <p:sldId id="383" r:id="rId8"/>
    <p:sldId id="382" r:id="rId9"/>
    <p:sldId id="388" r:id="rId10"/>
    <p:sldId id="384" r:id="rId11"/>
    <p:sldId id="385" r:id="rId12"/>
    <p:sldId id="386" r:id="rId13"/>
    <p:sldId id="387" r:id="rId14"/>
    <p:sldId id="408" r:id="rId15"/>
    <p:sldId id="390" r:id="rId16"/>
    <p:sldId id="374" r:id="rId17"/>
    <p:sldId id="375" r:id="rId18"/>
    <p:sldId id="391" r:id="rId19"/>
    <p:sldId id="389" r:id="rId20"/>
    <p:sldId id="392" r:id="rId21"/>
    <p:sldId id="394" r:id="rId22"/>
    <p:sldId id="400" r:id="rId23"/>
    <p:sldId id="401" r:id="rId24"/>
    <p:sldId id="402" r:id="rId25"/>
    <p:sldId id="409" r:id="rId26"/>
    <p:sldId id="410" r:id="rId27"/>
    <p:sldId id="3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snapToObjects="1" showGuides="1">
      <p:cViewPr varScale="1">
        <p:scale>
          <a:sx n="74" d="100"/>
          <a:sy n="74" d="100"/>
        </p:scale>
        <p:origin x="9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7/26/2025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583FF-32FA-EA6F-0EFF-A22536600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C6D09-B811-2B5F-5F40-ABDBB804E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FCE16-9B66-8D7B-6069-6ADAA5EB7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3706AE-C6A9-EA37-DD1D-0F1E7AA3336A}"/>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093341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ED7D-9349-6492-4271-254534590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2F839-6073-4725-3391-D6808E1DB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039361-84BA-D83D-E9FE-AFEB67D6EA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1632BC-D38F-B736-B154-9ABFB779518E}"/>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706863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204A-EA9E-C474-BA87-84DFAE2F8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C4E28-E510-1CDD-7B86-8C378C3E8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B15C5-81C9-125D-66E9-BBC8D47D4D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43635D-C3BF-37F4-9AC4-1DDA3624AD57}"/>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851095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2BC34-5D42-D129-ABBB-A67270971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F3C00-2169-C667-BD08-4680A0800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39BDC-51D2-72C7-09E1-26728CDC7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AED843-83B7-A2CA-A0BB-E3F4D462A69B}"/>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799176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E9B6A-D92C-2997-8D27-FD69B9B54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4CF2B-A031-4172-4EB8-1415B35A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CE7B4-1E14-C424-D467-9BA80A7E0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0DDB5-6A90-6045-2F46-5A04EDD46427}"/>
              </a:ext>
            </a:extLst>
          </p:cNvPr>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1046238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14E3A-1F6A-6798-F419-83F9B1C62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7030E-24CE-752F-E852-68657BABC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FD7D9-AEB1-89D4-FA04-0B0FA55B5F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8637CF-8A91-9017-8F89-D9FF13B1E904}"/>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16474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4906-5937-D584-10C4-61DC2AC20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7FC1-6236-1960-1AFA-B42690B99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05D0-274D-2824-6114-3541F7AF78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871881-E6B7-5C15-1253-7314186E0A6F}"/>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1744551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8EC5-1E71-5A18-E4A4-266892E87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02322-D957-7A59-6BAB-A59325CC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00FF6-B267-0A86-39EF-DE7D971CC9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C03A84-AE95-50B3-3245-71F00F5F4861}"/>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250415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A8F7-3FD1-A1A9-71FA-B97737186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81C62-2C44-0633-D78A-AB5E99D7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62678-0922-2B8D-D0CD-3E7F5E937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4F4644-73A7-D001-7AF1-0733D81470F3}"/>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690056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32198-CC97-9214-7CEA-5BBC2513B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417D6-2FBF-211F-585B-167721B31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F7723-5DD8-E32B-C675-70EECA839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9C3D2D-9541-4A96-D0FA-7455C46D829A}"/>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258702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F246-6448-93BB-40FF-E2D80D3E3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F5D2FE-AA49-17D9-AAC0-BC8A24FB3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E435B-CF28-33C7-E12B-EE8AC81096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F28C0F-F9F0-FBF8-DBE3-4F3BC58DD780}"/>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1059869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47EAF-D2A5-85FA-7413-A8B95D78B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AC83F-BCC5-2E24-F6F7-E8E423D90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3644D-533B-6B69-C88E-11E157056C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1CA228-3917-80DF-72B8-D714B64C735D}"/>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864263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80FA-0B6B-DAC8-4A6B-785E23E98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5D404-F687-C396-107A-6F1DB63A8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07329-A062-8356-DFAF-25BAC925C2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D933CE-3D2F-7378-7F4F-DE4D9E13110D}"/>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00248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404B-4D31-8F3D-1A94-74E6FDAF6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61924-1148-160F-A2E0-670710E91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4A062-5908-2807-B661-2AEA15E3AA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88B6E-47FA-4DAE-4776-04952EF5B4D9}"/>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72263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4C22-EFC0-3109-4F6E-70499F0EA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B0093-CB24-C482-74A9-20F401BDB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DBF33-F516-8B90-45D2-BD5488B31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A96651-D848-A6BE-3E8D-832CDC376E11}"/>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85570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E8A6-CAC0-1BED-C52B-078AA79B4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1BAD0-C58E-7A27-A49B-2A0D43D38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B5477-E49B-07B4-C5BC-B910BEC6E3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38148-FDA7-F1B2-B251-15841F2CE9CE}"/>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62841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95639-B3F0-F7FD-126D-B60E6C8F7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25363-5BFC-289D-B645-0400D5CDB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2EAD1-B95C-F101-99B3-5E00D7D355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185EB-1646-FEA7-DEC8-0DC58F9DF5FD}"/>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51152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C24F4-B044-83AD-DE17-B4592AE45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835F2-949C-3B93-B905-5B2247E17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290BF-60D9-9540-7AFB-E18E4BF824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229EB7-CDCF-619A-42C4-8A22E76E5E7D}"/>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533697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580734"/>
            <a:ext cx="12191998" cy="2339111"/>
          </a:xfrm>
        </p:spPr>
        <p:txBody>
          <a:bodyPr anchor="b"/>
          <a:lstStyle/>
          <a:p>
            <a:pPr>
              <a:lnSpc>
                <a:spcPct val="100000"/>
              </a:lnSpc>
            </a:pPr>
            <a:r>
              <a:rPr lang="en-US" sz="3600" dirty="0"/>
              <a:t>UNIFIED MENTOR – </a:t>
            </a:r>
            <a:r>
              <a:rPr lang="en-US" sz="3600" dirty="0" err="1"/>
              <a:t>mACHInE</a:t>
            </a:r>
            <a:r>
              <a:rPr lang="en-US" sz="3600" dirty="0"/>
              <a:t> LEARNING         Internship Project</a:t>
            </a:r>
            <a:br>
              <a:rPr lang="en-US" sz="3600" dirty="0"/>
            </a:br>
            <a:r>
              <a:rPr lang="en-US" sz="3600" dirty="0"/>
              <a:t>         </a:t>
            </a:r>
            <a:br>
              <a:rPr lang="en-US" sz="3600" dirty="0"/>
            </a:br>
            <a:r>
              <a:rPr lang="en-US" sz="3600" dirty="0"/>
              <a:t>         </a:t>
            </a:r>
          </a:p>
        </p:txBody>
      </p:sp>
      <p:sp>
        <p:nvSpPr>
          <p:cNvPr id="7" name="Subtitle 6">
            <a:extLst>
              <a:ext uri="{FF2B5EF4-FFF2-40B4-BE49-F238E27FC236}">
                <a16:creationId xmlns:a16="http://schemas.microsoft.com/office/drawing/2014/main" id="{A6CAB4B2-99F9-1062-603C-F1D9317AF564}"/>
              </a:ext>
            </a:extLst>
          </p:cNvPr>
          <p:cNvSpPr>
            <a:spLocks noGrp="1"/>
          </p:cNvSpPr>
          <p:nvPr>
            <p:ph type="subTitle" idx="1"/>
          </p:nvPr>
        </p:nvSpPr>
        <p:spPr>
          <a:xfrm>
            <a:off x="2636892" y="3429000"/>
            <a:ext cx="8335908" cy="1495906"/>
          </a:xfrm>
        </p:spPr>
        <p:txBody>
          <a:bodyPr>
            <a:normAutofit/>
          </a:bodyPr>
          <a:lstStyle/>
          <a:p>
            <a:r>
              <a:rPr lang="en-US" dirty="0" err="1"/>
              <a:t>Mobilephone</a:t>
            </a:r>
            <a:r>
              <a:rPr lang="en-US" dirty="0"/>
              <a:t> pricing using Machine Learning Techniques</a:t>
            </a:r>
          </a:p>
          <a:p>
            <a:endParaRPr lang="en-US" sz="1600" dirty="0"/>
          </a:p>
        </p:txBody>
      </p:sp>
      <p:sp>
        <p:nvSpPr>
          <p:cNvPr id="8" name="TextBox 7">
            <a:extLst>
              <a:ext uri="{FF2B5EF4-FFF2-40B4-BE49-F238E27FC236}">
                <a16:creationId xmlns:a16="http://schemas.microsoft.com/office/drawing/2014/main" id="{4EE4ABCC-7726-96CA-6322-6042A6744D9A}"/>
              </a:ext>
            </a:extLst>
          </p:cNvPr>
          <p:cNvSpPr txBox="1"/>
          <p:nvPr/>
        </p:nvSpPr>
        <p:spPr>
          <a:xfrm>
            <a:off x="8153354" y="5529759"/>
            <a:ext cx="3775588" cy="523220"/>
          </a:xfrm>
          <a:prstGeom prst="rect">
            <a:avLst/>
          </a:prstGeom>
          <a:noFill/>
        </p:spPr>
        <p:txBody>
          <a:bodyPr wrap="square" rtlCol="0">
            <a:spAutoFit/>
          </a:bodyPr>
          <a:lstStyle/>
          <a:p>
            <a:r>
              <a:rPr lang="en-IN" sz="2800" dirty="0">
                <a:solidFill>
                  <a:schemeClr val="accent3">
                    <a:lumMod val="60000"/>
                    <a:lumOff val="40000"/>
                  </a:schemeClr>
                </a:solidFill>
              </a:rPr>
              <a:t>Indumathi Rajendran</a:t>
            </a:r>
          </a:p>
        </p:txBody>
      </p:sp>
    </p:spTree>
    <p:extLst>
      <p:ext uri="{BB962C8B-B14F-4D97-AF65-F5344CB8AC3E}">
        <p14:creationId xmlns:p14="http://schemas.microsoft.com/office/powerpoint/2010/main" val="24980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18C6-FAB9-1FC8-D3DA-40CDCFF284F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15A653-BC12-4F87-FAA4-343CD34D0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
        <p:nvSpPr>
          <p:cNvPr id="9" name="Title 4">
            <a:extLst>
              <a:ext uri="{FF2B5EF4-FFF2-40B4-BE49-F238E27FC236}">
                <a16:creationId xmlns:a16="http://schemas.microsoft.com/office/drawing/2014/main" id="{9D4190BE-5582-6AD3-E69A-577ED983AEEF}"/>
              </a:ext>
            </a:extLst>
          </p:cNvPr>
          <p:cNvSpPr txBox="1">
            <a:spLocks/>
          </p:cNvSpPr>
          <p:nvPr/>
        </p:nvSpPr>
        <p:spPr>
          <a:xfrm>
            <a:off x="748393" y="266677"/>
            <a:ext cx="10695214" cy="83091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800" b="1" dirty="0">
                <a:solidFill>
                  <a:schemeClr val="accent3">
                    <a:lumMod val="75000"/>
                  </a:schemeClr>
                </a:solidFill>
              </a:rPr>
              <a:t>Data visualization – bivariate analysis</a:t>
            </a:r>
            <a:endParaRPr lang="en-US" sz="2800" dirty="0">
              <a:solidFill>
                <a:schemeClr val="accent3">
                  <a:lumMod val="75000"/>
                </a:schemeClr>
              </a:solidFill>
            </a:endParaRPr>
          </a:p>
        </p:txBody>
      </p:sp>
      <p:pic>
        <p:nvPicPr>
          <p:cNvPr id="5" name="Picture 4">
            <a:extLst>
              <a:ext uri="{FF2B5EF4-FFF2-40B4-BE49-F238E27FC236}">
                <a16:creationId xmlns:a16="http://schemas.microsoft.com/office/drawing/2014/main" id="{8F21D1F3-3B3E-1AFF-42C3-829CA27857A1}"/>
              </a:ext>
            </a:extLst>
          </p:cNvPr>
          <p:cNvPicPr>
            <a:picLocks noChangeAspect="1"/>
          </p:cNvPicPr>
          <p:nvPr/>
        </p:nvPicPr>
        <p:blipFill>
          <a:blip r:embed="rId3"/>
          <a:stretch>
            <a:fillRect/>
          </a:stretch>
        </p:blipFill>
        <p:spPr>
          <a:xfrm>
            <a:off x="872837" y="1097593"/>
            <a:ext cx="10443802" cy="5282425"/>
          </a:xfrm>
          <a:prstGeom prst="rect">
            <a:avLst/>
          </a:prstGeom>
        </p:spPr>
      </p:pic>
    </p:spTree>
    <p:extLst>
      <p:ext uri="{BB962C8B-B14F-4D97-AF65-F5344CB8AC3E}">
        <p14:creationId xmlns:p14="http://schemas.microsoft.com/office/powerpoint/2010/main" val="251679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8E48-D7A3-5FDF-695C-81B42776A3A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79DAE4-CCB9-4BB3-6603-6CF651A74E9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
        <p:nvSpPr>
          <p:cNvPr id="9" name="Title 4">
            <a:extLst>
              <a:ext uri="{FF2B5EF4-FFF2-40B4-BE49-F238E27FC236}">
                <a16:creationId xmlns:a16="http://schemas.microsoft.com/office/drawing/2014/main" id="{F0453BEB-02DF-6DBD-BA73-1387DECAD398}"/>
              </a:ext>
            </a:extLst>
          </p:cNvPr>
          <p:cNvSpPr txBox="1">
            <a:spLocks/>
          </p:cNvSpPr>
          <p:nvPr/>
        </p:nvSpPr>
        <p:spPr>
          <a:xfrm>
            <a:off x="748393" y="0"/>
            <a:ext cx="10695214" cy="11161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800" dirty="0">
                <a:solidFill>
                  <a:schemeClr val="accent3">
                    <a:lumMod val="75000"/>
                  </a:schemeClr>
                </a:solidFill>
              </a:rPr>
              <a:t>Data Preprocessing- OUTLIER TREATMENT</a:t>
            </a:r>
            <a:endParaRPr lang="en-IN" sz="2800" dirty="0">
              <a:solidFill>
                <a:schemeClr val="accent3">
                  <a:lumMod val="75000"/>
                </a:schemeClr>
              </a:solidFill>
            </a:endParaRPr>
          </a:p>
        </p:txBody>
      </p:sp>
      <p:pic>
        <p:nvPicPr>
          <p:cNvPr id="4" name="Picture 3">
            <a:extLst>
              <a:ext uri="{FF2B5EF4-FFF2-40B4-BE49-F238E27FC236}">
                <a16:creationId xmlns:a16="http://schemas.microsoft.com/office/drawing/2014/main" id="{4A519A28-FFFC-1BAC-5EC2-7810534DA086}"/>
              </a:ext>
            </a:extLst>
          </p:cNvPr>
          <p:cNvPicPr>
            <a:picLocks noChangeAspect="1"/>
          </p:cNvPicPr>
          <p:nvPr/>
        </p:nvPicPr>
        <p:blipFill>
          <a:blip r:embed="rId3"/>
          <a:stretch>
            <a:fillRect/>
          </a:stretch>
        </p:blipFill>
        <p:spPr>
          <a:xfrm>
            <a:off x="6296891" y="1506683"/>
            <a:ext cx="5587280" cy="4719516"/>
          </a:xfrm>
          <a:prstGeom prst="rect">
            <a:avLst/>
          </a:prstGeom>
        </p:spPr>
      </p:pic>
      <p:pic>
        <p:nvPicPr>
          <p:cNvPr id="5" name="Picture 4">
            <a:extLst>
              <a:ext uri="{FF2B5EF4-FFF2-40B4-BE49-F238E27FC236}">
                <a16:creationId xmlns:a16="http://schemas.microsoft.com/office/drawing/2014/main" id="{6849663E-2C5A-1033-2B31-C42D2ECD077E}"/>
              </a:ext>
            </a:extLst>
          </p:cNvPr>
          <p:cNvPicPr>
            <a:picLocks noChangeAspect="1"/>
          </p:cNvPicPr>
          <p:nvPr/>
        </p:nvPicPr>
        <p:blipFill>
          <a:blip r:embed="rId4"/>
          <a:stretch>
            <a:fillRect/>
          </a:stretch>
        </p:blipFill>
        <p:spPr>
          <a:xfrm>
            <a:off x="307829" y="1506683"/>
            <a:ext cx="5874763" cy="4719516"/>
          </a:xfrm>
          <a:prstGeom prst="rect">
            <a:avLst/>
          </a:prstGeom>
        </p:spPr>
      </p:pic>
    </p:spTree>
    <p:extLst>
      <p:ext uri="{BB962C8B-B14F-4D97-AF65-F5344CB8AC3E}">
        <p14:creationId xmlns:p14="http://schemas.microsoft.com/office/powerpoint/2010/main" val="184742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E7B9-05C5-1725-543E-9A060B6AEF2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03D62-AE12-9104-FD1D-58FD1FDEB2B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
        <p:nvSpPr>
          <p:cNvPr id="9" name="Title 4">
            <a:extLst>
              <a:ext uri="{FF2B5EF4-FFF2-40B4-BE49-F238E27FC236}">
                <a16:creationId xmlns:a16="http://schemas.microsoft.com/office/drawing/2014/main" id="{8505296B-60DA-1B89-E709-6192A2B498B4}"/>
              </a:ext>
            </a:extLst>
          </p:cNvPr>
          <p:cNvSpPr txBox="1">
            <a:spLocks/>
          </p:cNvSpPr>
          <p:nvPr/>
        </p:nvSpPr>
        <p:spPr>
          <a:xfrm>
            <a:off x="683078" y="176167"/>
            <a:ext cx="10695214" cy="97352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GB" sz="2800" b="1" dirty="0">
                <a:solidFill>
                  <a:schemeClr val="accent3">
                    <a:lumMod val="75000"/>
                  </a:schemeClr>
                </a:solidFill>
                <a:cs typeface="Biome Light" panose="020B0303030204020804" pitchFamily="34" charset="0"/>
              </a:rPr>
              <a:t>DESIGN METHODOLOGY</a:t>
            </a:r>
            <a:endParaRPr lang="en-IN" sz="2800" dirty="0">
              <a:solidFill>
                <a:schemeClr val="accent3">
                  <a:lumMod val="75000"/>
                </a:schemeClr>
              </a:solidFill>
              <a:cs typeface="Biome Light" panose="020B0303030204020804" pitchFamily="34" charset="0"/>
            </a:endParaRPr>
          </a:p>
        </p:txBody>
      </p:sp>
      <p:sp>
        <p:nvSpPr>
          <p:cNvPr id="10" name="TextBox 9">
            <a:extLst>
              <a:ext uri="{FF2B5EF4-FFF2-40B4-BE49-F238E27FC236}">
                <a16:creationId xmlns:a16="http://schemas.microsoft.com/office/drawing/2014/main" id="{3AF7D684-C417-27A8-B62C-D9B1E5A78041}"/>
              </a:ext>
            </a:extLst>
          </p:cNvPr>
          <p:cNvSpPr txBox="1"/>
          <p:nvPr/>
        </p:nvSpPr>
        <p:spPr>
          <a:xfrm>
            <a:off x="683078" y="3575092"/>
            <a:ext cx="11011175" cy="2339102"/>
          </a:xfrm>
          <a:prstGeom prst="rect">
            <a:avLst/>
          </a:prstGeom>
          <a:noFill/>
        </p:spPr>
        <p:txBody>
          <a:bodyPr wrap="square">
            <a:spAutoFit/>
          </a:bodyPr>
          <a:lstStyle/>
          <a:p>
            <a:pPr algn="just"/>
            <a:endParaRPr lang="en-US" sz="2000" dirty="0">
              <a:solidFill>
                <a:schemeClr val="accent3">
                  <a:lumMod val="60000"/>
                  <a:lumOff val="40000"/>
                </a:schemeClr>
              </a:solidFill>
            </a:endParaRPr>
          </a:p>
          <a:p>
            <a:pPr algn="just"/>
            <a:r>
              <a:rPr lang="en-US" dirty="0">
                <a:solidFill>
                  <a:schemeClr val="accent3">
                    <a:lumMod val="75000"/>
                  </a:schemeClr>
                </a:solidFill>
              </a:rPr>
              <a:t>The mobile price classification system was built using a structured machine learning workflow. The process began with data loading and exploratory analysis to understand feature relationships and distributions. Preprocessing steps included feature scaling and splitting the dataset into training and testing sets. Multiple classification models such as Logistic Regression, Random Forest, K-Nearest Neighbors, and Gradient Boosting were trained and evaluated using accuracy, confusion matrix, and classification reports. The best-performing model was selected based on overall accuracy and ability to generalize. This modular approach ensured efficient development, testing, and comparison of models for reliable price prediction.</a:t>
            </a:r>
            <a:endParaRPr lang="en-IN" dirty="0">
              <a:solidFill>
                <a:schemeClr val="accent3">
                  <a:lumMod val="75000"/>
                </a:schemeClr>
              </a:solidFill>
            </a:endParaRPr>
          </a:p>
        </p:txBody>
      </p:sp>
      <p:pic>
        <p:nvPicPr>
          <p:cNvPr id="2" name="Picture 1">
            <a:extLst>
              <a:ext uri="{FF2B5EF4-FFF2-40B4-BE49-F238E27FC236}">
                <a16:creationId xmlns:a16="http://schemas.microsoft.com/office/drawing/2014/main" id="{C903206B-2ECB-F6EF-3F4C-4724063D0103}"/>
              </a:ext>
            </a:extLst>
          </p:cNvPr>
          <p:cNvPicPr>
            <a:picLocks noChangeAspect="1"/>
          </p:cNvPicPr>
          <p:nvPr/>
        </p:nvPicPr>
        <p:blipFill>
          <a:blip r:embed="rId3"/>
          <a:stretch>
            <a:fillRect/>
          </a:stretch>
        </p:blipFill>
        <p:spPr>
          <a:xfrm>
            <a:off x="1218288" y="1516903"/>
            <a:ext cx="9940754" cy="1766005"/>
          </a:xfrm>
          <a:prstGeom prst="rect">
            <a:avLst/>
          </a:prstGeom>
        </p:spPr>
      </p:pic>
    </p:spTree>
    <p:extLst>
      <p:ext uri="{BB962C8B-B14F-4D97-AF65-F5344CB8AC3E}">
        <p14:creationId xmlns:p14="http://schemas.microsoft.com/office/powerpoint/2010/main" val="13919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773112" y="40799"/>
            <a:ext cx="5322888" cy="6817201"/>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pic>
        <p:nvPicPr>
          <p:cNvPr id="11" name="Image 0" descr="preencoded.png">
            <a:extLst>
              <a:ext uri="{FF2B5EF4-FFF2-40B4-BE49-F238E27FC236}">
                <a16:creationId xmlns:a16="http://schemas.microsoft.com/office/drawing/2014/main" id="{87C6DF76-069B-A1DA-9598-34C911912A9D}"/>
              </a:ext>
            </a:extLst>
          </p:cNvPr>
          <p:cNvPicPr>
            <a:picLocks noChangeAspect="1"/>
          </p:cNvPicPr>
          <p:nvPr/>
        </p:nvPicPr>
        <p:blipFill>
          <a:blip r:embed="rId4"/>
          <a:stretch>
            <a:fillRect/>
          </a:stretch>
        </p:blipFill>
        <p:spPr>
          <a:xfrm>
            <a:off x="0" y="0"/>
            <a:ext cx="5548745" cy="6858000"/>
          </a:xfrm>
          <a:prstGeom prst="rect">
            <a:avLst/>
          </a:prstGeom>
        </p:spPr>
      </p:pic>
      <p:sp>
        <p:nvSpPr>
          <p:cNvPr id="5" name="Title 4">
            <a:extLst>
              <a:ext uri="{FF2B5EF4-FFF2-40B4-BE49-F238E27FC236}">
                <a16:creationId xmlns:a16="http://schemas.microsoft.com/office/drawing/2014/main" id="{91C37203-837B-CB59-387E-DB08894C8BC4}"/>
              </a:ext>
            </a:extLst>
          </p:cNvPr>
          <p:cNvSpPr txBox="1">
            <a:spLocks/>
          </p:cNvSpPr>
          <p:nvPr/>
        </p:nvSpPr>
        <p:spPr>
          <a:xfrm>
            <a:off x="4886215" y="0"/>
            <a:ext cx="7526048" cy="8131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GB" sz="2800" b="1" dirty="0">
                <a:solidFill>
                  <a:schemeClr val="accent3">
                    <a:lumMod val="75000"/>
                  </a:schemeClr>
                </a:solidFill>
                <a:cs typeface="Times New Roman" panose="02020603050405020304" pitchFamily="18" charset="0"/>
              </a:rPr>
              <a:t>Model selection &amp; evaluation</a:t>
            </a:r>
            <a:endParaRPr lang="en-IN" sz="2800" dirty="0">
              <a:solidFill>
                <a:schemeClr val="accent3">
                  <a:lumMod val="75000"/>
                </a:schemeClr>
              </a:solidFill>
            </a:endParaRPr>
          </a:p>
        </p:txBody>
      </p:sp>
      <p:sp>
        <p:nvSpPr>
          <p:cNvPr id="7" name="TextBox 6">
            <a:extLst>
              <a:ext uri="{FF2B5EF4-FFF2-40B4-BE49-F238E27FC236}">
                <a16:creationId xmlns:a16="http://schemas.microsoft.com/office/drawing/2014/main" id="{01BCCB64-5053-F35E-F332-ECDD75818F28}"/>
              </a:ext>
            </a:extLst>
          </p:cNvPr>
          <p:cNvSpPr txBox="1"/>
          <p:nvPr/>
        </p:nvSpPr>
        <p:spPr>
          <a:xfrm>
            <a:off x="5829301" y="1184910"/>
            <a:ext cx="6650182" cy="5078313"/>
          </a:xfrm>
          <a:prstGeom prst="rect">
            <a:avLst/>
          </a:prstGeom>
          <a:noFill/>
        </p:spPr>
        <p:txBody>
          <a:bodyPr wrap="square">
            <a:spAutoFit/>
          </a:bodyPr>
          <a:lstStyle/>
          <a:p>
            <a:pPr algn="l"/>
            <a:endParaRPr lang="en-IN" b="0" i="0" u="none" strike="noStrike" baseline="0" dirty="0">
              <a:solidFill>
                <a:schemeClr val="accent3">
                  <a:lumMod val="60000"/>
                  <a:lumOff val="40000"/>
                </a:schemeClr>
              </a:solidFill>
              <a:latin typeface="Times New Roman" panose="02020603050405020304" pitchFamily="18"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Data Selection</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Multiple classification algorithms were selected to compare performance:</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Logistic Regression</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Decision Tree</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Random Forest</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K-Nearest Neighbors (KNN)</a:t>
            </a: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Gradient Boosting / </a:t>
            </a:r>
            <a:r>
              <a:rPr lang="en-US" altLang="en-US" sz="1800" dirty="0" err="1">
                <a:solidFill>
                  <a:schemeClr val="accent3">
                    <a:lumMod val="75000"/>
                  </a:schemeClr>
                </a:solidFill>
                <a:latin typeface="Arial" panose="020B0604020202020204" pitchFamily="34" charset="0"/>
              </a:rPr>
              <a:t>XGBoost</a:t>
            </a: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endParaRPr lang="en-US" altLang="en-US" sz="1800" dirty="0">
              <a:solidFill>
                <a:schemeClr val="accent3">
                  <a:lumMod val="75000"/>
                </a:schemeClr>
              </a:solidFill>
              <a:latin typeface="Arial" panose="020B0604020202020204" pitchFamily="34" charset="0"/>
            </a:endParaRPr>
          </a:p>
          <a:p>
            <a:pPr lvl="0" eaLnBrk="0" fontAlgn="base" hangingPunct="0">
              <a:spcBef>
                <a:spcPct val="0"/>
              </a:spcBef>
              <a:spcAft>
                <a:spcPct val="0"/>
              </a:spcAft>
            </a:pPr>
            <a:r>
              <a:rPr lang="en-US" altLang="en-US" sz="1800" dirty="0">
                <a:solidFill>
                  <a:schemeClr val="accent3">
                    <a:lumMod val="75000"/>
                  </a:schemeClr>
                </a:solidFill>
                <a:latin typeface="Arial" panose="020B0604020202020204" pitchFamily="34" charset="0"/>
              </a:rPr>
              <a:t>Models were chosen based on their suitability for multi-class classification and their interpretability/performance</a:t>
            </a:r>
            <a:r>
              <a:rPr lang="en-US" altLang="en-US" sz="1800" dirty="0">
                <a:solidFill>
                  <a:schemeClr val="accent3">
                    <a:lumMod val="60000"/>
                    <a:lumOff val="40000"/>
                  </a:schemeClr>
                </a:solidFill>
                <a:latin typeface="Arial" panose="020B0604020202020204" pitchFamily="34" charset="0"/>
              </a:rPr>
              <a:t>.</a:t>
            </a:r>
            <a:endParaRPr lang="en-IN" sz="1800" dirty="0">
              <a:solidFill>
                <a:schemeClr val="accent3">
                  <a:lumMod val="60000"/>
                  <a:lumOff val="40000"/>
                </a:schemeClr>
              </a:solidFill>
            </a:endParaRPr>
          </a:p>
        </p:txBody>
      </p:sp>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154260" y="545283"/>
            <a:ext cx="8548381" cy="771111"/>
          </a:xfrm>
        </p:spPr>
        <p:txBody>
          <a:bodyPr/>
          <a:lstStyle/>
          <a:p>
            <a:r>
              <a:rPr lang="en-IN" dirty="0"/>
              <a:t>Machine Learning Design Approach</a:t>
            </a:r>
            <a:endParaRPr lang="en-US" dirty="0"/>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86433" y="2167385"/>
            <a:ext cx="8710492" cy="4510252"/>
          </a:xfrm>
        </p:spPr>
        <p:txBody>
          <a:bodyPr/>
          <a:lstStyle/>
          <a:p>
            <a:pPr marL="0" indent="0">
              <a:lnSpc>
                <a:spcPct val="100000"/>
              </a:lnSpc>
              <a:spcBef>
                <a:spcPts val="0"/>
              </a:spcBef>
              <a:spcAft>
                <a:spcPts val="0"/>
              </a:spcAft>
              <a:buNone/>
            </a:pPr>
            <a:r>
              <a:rPr lang="en-US" b="1" dirty="0">
                <a:solidFill>
                  <a:schemeClr val="accent3">
                    <a:lumMod val="60000"/>
                    <a:lumOff val="40000"/>
                  </a:schemeClr>
                </a:solidFill>
              </a:rPr>
              <a:t>1. Dataset Collection &amp; Preprocessing</a:t>
            </a:r>
          </a:p>
          <a:p>
            <a:pPr>
              <a:lnSpc>
                <a:spcPct val="100000"/>
              </a:lnSpc>
              <a:spcBef>
                <a:spcPts val="0"/>
              </a:spcBef>
              <a:spcAft>
                <a:spcPts val="0"/>
              </a:spcAft>
            </a:pPr>
            <a:r>
              <a:rPr lang="en-US" dirty="0">
                <a:solidFill>
                  <a:schemeClr val="accent3">
                    <a:lumMod val="60000"/>
                    <a:lumOff val="40000"/>
                  </a:schemeClr>
                </a:solidFill>
              </a:rPr>
              <a:t>Collected phishing &amp; legitimate URLs from open-source datasets</a:t>
            </a:r>
          </a:p>
          <a:p>
            <a:pPr>
              <a:lnSpc>
                <a:spcPct val="100000"/>
              </a:lnSpc>
              <a:spcBef>
                <a:spcPts val="0"/>
              </a:spcBef>
              <a:spcAft>
                <a:spcPts val="0"/>
              </a:spcAft>
            </a:pPr>
            <a:r>
              <a:rPr lang="en-US" dirty="0">
                <a:solidFill>
                  <a:schemeClr val="accent3">
                    <a:lumMod val="60000"/>
                    <a:lumOff val="40000"/>
                  </a:schemeClr>
                </a:solidFill>
              </a:rPr>
              <a:t>Performed Exploratory Data Analysis (EDA)</a:t>
            </a:r>
          </a:p>
          <a:p>
            <a:pPr>
              <a:lnSpc>
                <a:spcPct val="100000"/>
              </a:lnSpc>
              <a:spcBef>
                <a:spcPts val="0"/>
              </a:spcBef>
              <a:spcAft>
                <a:spcPts val="0"/>
              </a:spcAft>
            </a:pPr>
            <a:r>
              <a:rPr lang="en-US" dirty="0">
                <a:solidFill>
                  <a:schemeClr val="accent3">
                    <a:lumMod val="60000"/>
                    <a:lumOff val="40000"/>
                  </a:schemeClr>
                </a:solidFill>
              </a:rPr>
              <a:t>Cleaned, encoded, and scaled features for model input</a:t>
            </a:r>
          </a:p>
          <a:p>
            <a:pPr marL="0" indent="0">
              <a:lnSpc>
                <a:spcPct val="100000"/>
              </a:lnSpc>
              <a:spcBef>
                <a:spcPts val="0"/>
              </a:spcBef>
              <a:spcAft>
                <a:spcPts val="0"/>
              </a:spcAft>
              <a:buNone/>
            </a:pPr>
            <a:endParaRPr lang="en-US" dirty="0">
              <a:solidFill>
                <a:schemeClr val="accent3">
                  <a:lumMod val="60000"/>
                  <a:lumOff val="40000"/>
                </a:schemeClr>
              </a:solidFill>
            </a:endParaRPr>
          </a:p>
          <a:p>
            <a:pPr marL="0" indent="0">
              <a:lnSpc>
                <a:spcPct val="100000"/>
              </a:lnSpc>
              <a:spcBef>
                <a:spcPts val="0"/>
              </a:spcBef>
              <a:spcAft>
                <a:spcPts val="0"/>
              </a:spcAft>
              <a:buNone/>
            </a:pPr>
            <a:r>
              <a:rPr lang="en-IN" b="1" dirty="0">
                <a:solidFill>
                  <a:schemeClr val="accent3">
                    <a:lumMod val="60000"/>
                    <a:lumOff val="40000"/>
                  </a:schemeClr>
                </a:solidFill>
              </a:rPr>
              <a:t>2. Model Selection &amp; Development</a:t>
            </a:r>
          </a:p>
          <a:p>
            <a:pPr>
              <a:lnSpc>
                <a:spcPct val="100000"/>
              </a:lnSpc>
              <a:spcBef>
                <a:spcPts val="0"/>
              </a:spcBef>
              <a:spcAft>
                <a:spcPts val="0"/>
              </a:spcAft>
            </a:pPr>
            <a:r>
              <a:rPr lang="en-IN" dirty="0">
                <a:solidFill>
                  <a:schemeClr val="accent3">
                    <a:lumMod val="60000"/>
                    <a:lumOff val="40000"/>
                  </a:schemeClr>
                </a:solidFill>
              </a:rPr>
              <a:t>Split data into training and test sets</a:t>
            </a:r>
          </a:p>
          <a:p>
            <a:pPr>
              <a:lnSpc>
                <a:spcPct val="100000"/>
              </a:lnSpc>
              <a:spcBef>
                <a:spcPts val="0"/>
              </a:spcBef>
              <a:spcAft>
                <a:spcPts val="0"/>
              </a:spcAft>
            </a:pPr>
            <a:r>
              <a:rPr lang="en-IN" dirty="0">
                <a:solidFill>
                  <a:schemeClr val="accent3">
                    <a:lumMod val="60000"/>
                    <a:lumOff val="40000"/>
                  </a:schemeClr>
                </a:solidFill>
              </a:rPr>
              <a:t>Applied ML algorithms:</a:t>
            </a:r>
            <a:br>
              <a:rPr lang="en-IN" dirty="0">
                <a:solidFill>
                  <a:schemeClr val="accent3">
                    <a:lumMod val="60000"/>
                    <a:lumOff val="40000"/>
                  </a:schemeClr>
                </a:solidFill>
              </a:rPr>
            </a:br>
            <a:r>
              <a:rPr lang="en-IN" dirty="0">
                <a:solidFill>
                  <a:schemeClr val="accent3">
                    <a:lumMod val="60000"/>
                    <a:lumOff val="40000"/>
                  </a:schemeClr>
                </a:solidFill>
              </a:rPr>
              <a:t>Logistic Regression, KNN, Decision Tree, Random Forest, SVM, AdaBoost, </a:t>
            </a:r>
            <a:r>
              <a:rPr lang="en-IN" dirty="0" err="1">
                <a:solidFill>
                  <a:schemeClr val="accent3">
                    <a:lumMod val="60000"/>
                    <a:lumOff val="40000"/>
                  </a:schemeClr>
                </a:solidFill>
              </a:rPr>
              <a:t>XGBoost</a:t>
            </a:r>
            <a:endParaRPr lang="en-IN" dirty="0">
              <a:solidFill>
                <a:schemeClr val="accent3">
                  <a:lumMod val="60000"/>
                  <a:lumOff val="40000"/>
                </a:schemeClr>
              </a:solidFill>
            </a:endParaRPr>
          </a:p>
          <a:p>
            <a:pPr>
              <a:lnSpc>
                <a:spcPct val="100000"/>
              </a:lnSpc>
              <a:spcBef>
                <a:spcPts val="0"/>
              </a:spcBef>
              <a:spcAft>
                <a:spcPts val="0"/>
              </a:spcAft>
            </a:pPr>
            <a:r>
              <a:rPr lang="en-IN" dirty="0">
                <a:solidFill>
                  <a:schemeClr val="accent3">
                    <a:lumMod val="60000"/>
                    <a:lumOff val="40000"/>
                  </a:schemeClr>
                </a:solidFill>
              </a:rPr>
              <a:t>Evaluated using accuracy, precision, recall, F1-score</a:t>
            </a:r>
          </a:p>
          <a:p>
            <a:pPr marL="0" indent="0">
              <a:lnSpc>
                <a:spcPct val="100000"/>
              </a:lnSpc>
              <a:spcBef>
                <a:spcPts val="0"/>
              </a:spcBef>
              <a:spcAft>
                <a:spcPts val="0"/>
              </a:spcAft>
              <a:buNone/>
            </a:pPr>
            <a:endParaRPr lang="en-IN" dirty="0">
              <a:solidFill>
                <a:schemeClr val="accent3">
                  <a:lumMod val="60000"/>
                  <a:lumOff val="40000"/>
                </a:schemeClr>
              </a:solidFill>
            </a:endParaRPr>
          </a:p>
          <a:p>
            <a:pPr marL="0" indent="0">
              <a:lnSpc>
                <a:spcPct val="100000"/>
              </a:lnSpc>
              <a:spcBef>
                <a:spcPts val="0"/>
              </a:spcBef>
              <a:spcAft>
                <a:spcPts val="0"/>
              </a:spcAft>
              <a:buNone/>
            </a:pPr>
            <a:r>
              <a:rPr lang="en-US" b="1" dirty="0">
                <a:solidFill>
                  <a:schemeClr val="accent3">
                    <a:lumMod val="60000"/>
                    <a:lumOff val="40000"/>
                  </a:schemeClr>
                </a:solidFill>
              </a:rPr>
              <a:t>3. Model Comparison &amp; Optimization</a:t>
            </a:r>
          </a:p>
          <a:p>
            <a:pPr>
              <a:lnSpc>
                <a:spcPct val="100000"/>
              </a:lnSpc>
              <a:spcBef>
                <a:spcPts val="0"/>
              </a:spcBef>
              <a:spcAft>
                <a:spcPts val="0"/>
              </a:spcAft>
            </a:pPr>
            <a:r>
              <a:rPr lang="en-US" dirty="0">
                <a:solidFill>
                  <a:schemeClr val="accent3">
                    <a:lumMod val="60000"/>
                    <a:lumOff val="40000"/>
                  </a:schemeClr>
                </a:solidFill>
              </a:rPr>
              <a:t>Compared models to find the best performer</a:t>
            </a:r>
          </a:p>
          <a:p>
            <a:pPr>
              <a:lnSpc>
                <a:spcPct val="100000"/>
              </a:lnSpc>
              <a:spcBef>
                <a:spcPts val="0"/>
              </a:spcBef>
              <a:spcAft>
                <a:spcPts val="0"/>
              </a:spcAft>
            </a:pPr>
            <a:r>
              <a:rPr lang="en-US" dirty="0">
                <a:solidFill>
                  <a:schemeClr val="accent3">
                    <a:lumMod val="60000"/>
                    <a:lumOff val="40000"/>
                  </a:schemeClr>
                </a:solidFill>
              </a:rPr>
              <a:t>Used cross-validation &amp; hyperparameter tuning</a:t>
            </a:r>
          </a:p>
          <a:p>
            <a:pPr>
              <a:lnSpc>
                <a:spcPct val="100000"/>
              </a:lnSpc>
              <a:spcBef>
                <a:spcPts val="0"/>
              </a:spcBef>
              <a:spcAft>
                <a:spcPts val="0"/>
              </a:spcAft>
            </a:pPr>
            <a:r>
              <a:rPr lang="en-US" dirty="0">
                <a:solidFill>
                  <a:schemeClr val="accent3">
                    <a:lumMod val="60000"/>
                    <a:lumOff val="40000"/>
                  </a:schemeClr>
                </a:solidFill>
              </a:rPr>
              <a:t>Selected final model based on overall performance</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14</a:t>
            </a:fld>
            <a:endParaRPr lang="en-US" dirty="0"/>
          </a:p>
        </p:txBody>
      </p:sp>
      <p:pic>
        <p:nvPicPr>
          <p:cNvPr id="5" name="Image 0" descr="preencoded.png">
            <a:extLst>
              <a:ext uri="{FF2B5EF4-FFF2-40B4-BE49-F238E27FC236}">
                <a16:creationId xmlns:a16="http://schemas.microsoft.com/office/drawing/2014/main" id="{85C55173-5E5B-A1DF-E305-9242A71F7BE9}"/>
              </a:ext>
            </a:extLst>
          </p:cNvPr>
          <p:cNvPicPr>
            <a:picLocks noChangeAspect="1"/>
          </p:cNvPicPr>
          <p:nvPr/>
        </p:nvPicPr>
        <p:blipFill>
          <a:blip r:embed="rId3"/>
          <a:stretch>
            <a:fillRect/>
          </a:stretch>
        </p:blipFill>
        <p:spPr>
          <a:xfrm>
            <a:off x="0" y="2155209"/>
            <a:ext cx="3386433" cy="3575031"/>
          </a:xfrm>
          <a:prstGeom prst="rect">
            <a:avLst/>
          </a:prstGeom>
        </p:spPr>
      </p:pic>
    </p:spTree>
    <p:extLst>
      <p:ext uri="{BB962C8B-B14F-4D97-AF65-F5344CB8AC3E}">
        <p14:creationId xmlns:p14="http://schemas.microsoft.com/office/powerpoint/2010/main" val="196263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arn(inVertic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arn(inVertic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barn(inVertical)">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barn(inVertical)">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barn(inVertical)">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barn(inVertical)">
                                      <p:cBhvr>
                                        <p:cTn id="67"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DA772-51D0-287E-CEC2-06BC1E341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1C1DD-99CD-EA5C-7971-10296B862673}"/>
              </a:ext>
            </a:extLst>
          </p:cNvPr>
          <p:cNvSpPr>
            <a:spLocks noGrp="1"/>
          </p:cNvSpPr>
          <p:nvPr>
            <p:ph type="title"/>
          </p:nvPr>
        </p:nvSpPr>
        <p:spPr>
          <a:xfrm>
            <a:off x="3386433" y="266677"/>
            <a:ext cx="7420819" cy="741952"/>
          </a:xfrm>
        </p:spPr>
        <p:txBody>
          <a:bodyPr/>
          <a:lstStyle/>
          <a:p>
            <a:r>
              <a:rPr lang="en-IN" dirty="0"/>
              <a:t>Machine learning Process</a:t>
            </a:r>
            <a:endParaRPr lang="en-US" dirty="0"/>
          </a:p>
        </p:txBody>
      </p:sp>
      <p:sp>
        <p:nvSpPr>
          <p:cNvPr id="3" name="Slide Number Placeholder 2">
            <a:extLst>
              <a:ext uri="{FF2B5EF4-FFF2-40B4-BE49-F238E27FC236}">
                <a16:creationId xmlns:a16="http://schemas.microsoft.com/office/drawing/2014/main" id="{E14D7830-02AD-D714-C8E1-A87C9655396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pic>
        <p:nvPicPr>
          <p:cNvPr id="5" name="Image 0" descr="preencoded.png">
            <a:extLst>
              <a:ext uri="{FF2B5EF4-FFF2-40B4-BE49-F238E27FC236}">
                <a16:creationId xmlns:a16="http://schemas.microsoft.com/office/drawing/2014/main" id="{DD5ADD9C-A1E7-DEF2-39B1-3B14810F3E5E}"/>
              </a:ext>
            </a:extLst>
          </p:cNvPr>
          <p:cNvPicPr>
            <a:picLocks noChangeAspect="1"/>
          </p:cNvPicPr>
          <p:nvPr/>
        </p:nvPicPr>
        <p:blipFill>
          <a:blip r:embed="rId3"/>
          <a:stretch>
            <a:fillRect/>
          </a:stretch>
        </p:blipFill>
        <p:spPr>
          <a:xfrm>
            <a:off x="0" y="2155209"/>
            <a:ext cx="3386433" cy="3575031"/>
          </a:xfrm>
          <a:prstGeom prst="rect">
            <a:avLst/>
          </a:prstGeom>
        </p:spPr>
      </p:pic>
      <p:pic>
        <p:nvPicPr>
          <p:cNvPr id="8" name="Picture 7">
            <a:extLst>
              <a:ext uri="{FF2B5EF4-FFF2-40B4-BE49-F238E27FC236}">
                <a16:creationId xmlns:a16="http://schemas.microsoft.com/office/drawing/2014/main" id="{1BC27DA9-C0E9-583A-DFE0-29312D35DAB8}"/>
              </a:ext>
            </a:extLst>
          </p:cNvPr>
          <p:cNvPicPr>
            <a:picLocks noChangeAspect="1"/>
          </p:cNvPicPr>
          <p:nvPr/>
        </p:nvPicPr>
        <p:blipFill>
          <a:blip r:embed="rId4"/>
          <a:stretch>
            <a:fillRect/>
          </a:stretch>
        </p:blipFill>
        <p:spPr>
          <a:xfrm>
            <a:off x="-1" y="1127760"/>
            <a:ext cx="6695769" cy="5730239"/>
          </a:xfrm>
          <a:prstGeom prst="rect">
            <a:avLst/>
          </a:prstGeom>
        </p:spPr>
      </p:pic>
      <p:pic>
        <p:nvPicPr>
          <p:cNvPr id="9" name="Image 0" descr="preencoded.png">
            <a:extLst>
              <a:ext uri="{FF2B5EF4-FFF2-40B4-BE49-F238E27FC236}">
                <a16:creationId xmlns:a16="http://schemas.microsoft.com/office/drawing/2014/main" id="{BE99E89E-5085-ED07-AF22-317B54C5B8EA}"/>
              </a:ext>
            </a:extLst>
          </p:cNvPr>
          <p:cNvPicPr>
            <a:picLocks noChangeAspect="1"/>
          </p:cNvPicPr>
          <p:nvPr/>
        </p:nvPicPr>
        <p:blipFill>
          <a:blip r:embed="rId5"/>
          <a:stretch>
            <a:fillRect/>
          </a:stretch>
        </p:blipFill>
        <p:spPr>
          <a:xfrm>
            <a:off x="6695769" y="1127760"/>
            <a:ext cx="5496231" cy="5730240"/>
          </a:xfrm>
          <a:prstGeom prst="rect">
            <a:avLst/>
          </a:prstGeom>
        </p:spPr>
      </p:pic>
    </p:spTree>
    <p:extLst>
      <p:ext uri="{BB962C8B-B14F-4D97-AF65-F5344CB8AC3E}">
        <p14:creationId xmlns:p14="http://schemas.microsoft.com/office/powerpoint/2010/main" val="14098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E731-5ABF-3F4E-83BF-9C210D7BF1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ECFE2D-BE2E-0C8A-8616-21C83D830DF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sp>
        <p:nvSpPr>
          <p:cNvPr id="9" name="Title 4">
            <a:extLst>
              <a:ext uri="{FF2B5EF4-FFF2-40B4-BE49-F238E27FC236}">
                <a16:creationId xmlns:a16="http://schemas.microsoft.com/office/drawing/2014/main" id="{C4AA0EE9-84D6-4FD0-1CBF-7D6AF4653FA8}"/>
              </a:ext>
            </a:extLst>
          </p:cNvPr>
          <p:cNvSpPr txBox="1">
            <a:spLocks/>
          </p:cNvSpPr>
          <p:nvPr/>
        </p:nvSpPr>
        <p:spPr>
          <a:xfrm>
            <a:off x="767443" y="415635"/>
            <a:ext cx="10586604" cy="63432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800" dirty="0">
                <a:solidFill>
                  <a:schemeClr val="accent3">
                    <a:lumMod val="75000"/>
                  </a:schemeClr>
                </a:solidFill>
              </a:rPr>
              <a:t>Final model and results</a:t>
            </a:r>
            <a:endParaRPr lang="en-IN" sz="2800" dirty="0">
              <a:solidFill>
                <a:schemeClr val="accent3">
                  <a:lumMod val="75000"/>
                </a:schemeClr>
              </a:solidFill>
            </a:endParaRPr>
          </a:p>
        </p:txBody>
      </p:sp>
      <p:sp>
        <p:nvSpPr>
          <p:cNvPr id="10" name="TextBox 9">
            <a:extLst>
              <a:ext uri="{FF2B5EF4-FFF2-40B4-BE49-F238E27FC236}">
                <a16:creationId xmlns:a16="http://schemas.microsoft.com/office/drawing/2014/main" id="{D88D3F90-C6B3-EE53-E622-69453F4324F1}"/>
              </a:ext>
            </a:extLst>
          </p:cNvPr>
          <p:cNvSpPr txBox="1"/>
          <p:nvPr/>
        </p:nvSpPr>
        <p:spPr>
          <a:xfrm>
            <a:off x="837953" y="1049962"/>
            <a:ext cx="10825843" cy="1477328"/>
          </a:xfrm>
          <a:prstGeom prst="rect">
            <a:avLst/>
          </a:prstGeom>
          <a:noFill/>
        </p:spPr>
        <p:txBody>
          <a:bodyPr wrap="square">
            <a:spAutoFit/>
          </a:bodyPr>
          <a:lstStyle/>
          <a:p>
            <a:r>
              <a:rPr lang="en-US" dirty="0">
                <a:solidFill>
                  <a:schemeClr val="accent3">
                    <a:lumMod val="60000"/>
                    <a:lumOff val="40000"/>
                  </a:schemeClr>
                </a:solidFill>
              </a:rPr>
              <a:t>After evaluating multiple classification algorithms, Support Vector Machine (SVM) emerged as the most accurate and consistent model for predicting mobile phone price categories. It achieved the highest overall accuracy on the test set and demonstrated strong performance across all four price classes. The SVM model effectively handled the scaled data and showed minimal overfitting. Based on its precision, recall, and F1-score, it was selected as the final model for deployment.</a:t>
            </a:r>
            <a:endParaRPr lang="en-IN" b="0" i="0" u="none" strike="noStrike" baseline="0" dirty="0">
              <a:solidFill>
                <a:schemeClr val="accent3">
                  <a:lumMod val="60000"/>
                  <a:lumOff val="40000"/>
                </a:schemeClr>
              </a:solidFill>
            </a:endParaRPr>
          </a:p>
        </p:txBody>
      </p:sp>
      <p:pic>
        <p:nvPicPr>
          <p:cNvPr id="6" name="Picture 5">
            <a:extLst>
              <a:ext uri="{FF2B5EF4-FFF2-40B4-BE49-F238E27FC236}">
                <a16:creationId xmlns:a16="http://schemas.microsoft.com/office/drawing/2014/main" id="{EA47B121-9E61-748A-DF69-025331B4CA39}"/>
              </a:ext>
            </a:extLst>
          </p:cNvPr>
          <p:cNvPicPr>
            <a:picLocks noChangeAspect="1"/>
          </p:cNvPicPr>
          <p:nvPr/>
        </p:nvPicPr>
        <p:blipFill>
          <a:blip r:embed="rId3"/>
          <a:stretch>
            <a:fillRect/>
          </a:stretch>
        </p:blipFill>
        <p:spPr>
          <a:xfrm>
            <a:off x="3785978" y="2518070"/>
            <a:ext cx="4549534" cy="4073253"/>
          </a:xfrm>
          <a:prstGeom prst="rect">
            <a:avLst/>
          </a:prstGeom>
        </p:spPr>
      </p:pic>
    </p:spTree>
    <p:extLst>
      <p:ext uri="{BB962C8B-B14F-4D97-AF65-F5344CB8AC3E}">
        <p14:creationId xmlns:p14="http://schemas.microsoft.com/office/powerpoint/2010/main" val="20411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0416D-8814-99F6-32EA-4AA273D37D0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2C658F-CC65-C29E-24A9-3FFA86EAD58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17</a:t>
            </a:fld>
            <a:endParaRPr lang="en-US" dirty="0"/>
          </a:p>
        </p:txBody>
      </p:sp>
      <p:sp>
        <p:nvSpPr>
          <p:cNvPr id="9" name="Title 4">
            <a:extLst>
              <a:ext uri="{FF2B5EF4-FFF2-40B4-BE49-F238E27FC236}">
                <a16:creationId xmlns:a16="http://schemas.microsoft.com/office/drawing/2014/main" id="{532A8557-FAB3-A781-51F6-EC0CBD33B4A2}"/>
              </a:ext>
            </a:extLst>
          </p:cNvPr>
          <p:cNvSpPr txBox="1">
            <a:spLocks/>
          </p:cNvSpPr>
          <p:nvPr/>
        </p:nvSpPr>
        <p:spPr>
          <a:xfrm>
            <a:off x="767443" y="-82350"/>
            <a:ext cx="10695214" cy="10631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2800" dirty="0">
                <a:solidFill>
                  <a:schemeClr val="accent3">
                    <a:lumMod val="75000"/>
                  </a:schemeClr>
                </a:solidFill>
              </a:rPr>
              <a:t>Model performance – ROC CURVE</a:t>
            </a:r>
          </a:p>
        </p:txBody>
      </p:sp>
      <p:pic>
        <p:nvPicPr>
          <p:cNvPr id="8" name="Picture 7">
            <a:extLst>
              <a:ext uri="{FF2B5EF4-FFF2-40B4-BE49-F238E27FC236}">
                <a16:creationId xmlns:a16="http://schemas.microsoft.com/office/drawing/2014/main" id="{7A2DBD9B-1967-6910-F452-5560DFEFC0BB}"/>
              </a:ext>
            </a:extLst>
          </p:cNvPr>
          <p:cNvPicPr>
            <a:picLocks noChangeAspect="1"/>
          </p:cNvPicPr>
          <p:nvPr/>
        </p:nvPicPr>
        <p:blipFill>
          <a:blip r:embed="rId3"/>
          <a:stretch>
            <a:fillRect/>
          </a:stretch>
        </p:blipFill>
        <p:spPr>
          <a:xfrm>
            <a:off x="1995055" y="1091045"/>
            <a:ext cx="7980218" cy="5317715"/>
          </a:xfrm>
          <a:prstGeom prst="rect">
            <a:avLst/>
          </a:prstGeom>
        </p:spPr>
      </p:pic>
    </p:spTree>
    <p:extLst>
      <p:ext uri="{BB962C8B-B14F-4D97-AF65-F5344CB8AC3E}">
        <p14:creationId xmlns:p14="http://schemas.microsoft.com/office/powerpoint/2010/main" val="312828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CDBD-0B89-8A71-0CBD-FBFDD32E287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54F5-C96E-BE59-7CD9-83B68906D5E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
        <p:nvSpPr>
          <p:cNvPr id="9" name="Title 4">
            <a:extLst>
              <a:ext uri="{FF2B5EF4-FFF2-40B4-BE49-F238E27FC236}">
                <a16:creationId xmlns:a16="http://schemas.microsoft.com/office/drawing/2014/main" id="{A986D7BA-E642-DF6E-9B56-716EA5D71A28}"/>
              </a:ext>
            </a:extLst>
          </p:cNvPr>
          <p:cNvSpPr txBox="1">
            <a:spLocks/>
          </p:cNvSpPr>
          <p:nvPr/>
        </p:nvSpPr>
        <p:spPr>
          <a:xfrm>
            <a:off x="748393" y="0"/>
            <a:ext cx="10695214" cy="101813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dirty="0">
                <a:solidFill>
                  <a:schemeClr val="accent3">
                    <a:lumMod val="75000"/>
                  </a:schemeClr>
                </a:solidFill>
              </a:rPr>
              <a:t>SVM – feature importance</a:t>
            </a:r>
          </a:p>
        </p:txBody>
      </p:sp>
      <p:pic>
        <p:nvPicPr>
          <p:cNvPr id="5" name="Picture 4">
            <a:extLst>
              <a:ext uri="{FF2B5EF4-FFF2-40B4-BE49-F238E27FC236}">
                <a16:creationId xmlns:a16="http://schemas.microsoft.com/office/drawing/2014/main" id="{449EAFC0-8090-743E-E4CE-2B4103BB12A0}"/>
              </a:ext>
            </a:extLst>
          </p:cNvPr>
          <p:cNvPicPr>
            <a:picLocks noChangeAspect="1"/>
          </p:cNvPicPr>
          <p:nvPr/>
        </p:nvPicPr>
        <p:blipFill>
          <a:blip r:embed="rId3"/>
          <a:stretch>
            <a:fillRect/>
          </a:stretch>
        </p:blipFill>
        <p:spPr>
          <a:xfrm>
            <a:off x="1506682" y="1188505"/>
            <a:ext cx="8853053" cy="5238978"/>
          </a:xfrm>
          <a:prstGeom prst="rect">
            <a:avLst/>
          </a:prstGeom>
        </p:spPr>
      </p:pic>
    </p:spTree>
    <p:extLst>
      <p:ext uri="{BB962C8B-B14F-4D97-AF65-F5344CB8AC3E}">
        <p14:creationId xmlns:p14="http://schemas.microsoft.com/office/powerpoint/2010/main" val="200485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CC09-ADF3-2D44-1C48-3B42E9419A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6D7EE-1B0E-A3BB-EFEC-6E196F69CB7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sp>
        <p:nvSpPr>
          <p:cNvPr id="9" name="Title 4">
            <a:extLst>
              <a:ext uri="{FF2B5EF4-FFF2-40B4-BE49-F238E27FC236}">
                <a16:creationId xmlns:a16="http://schemas.microsoft.com/office/drawing/2014/main" id="{6CD88F91-616F-82A5-9552-5E3DFCBED43F}"/>
              </a:ext>
            </a:extLst>
          </p:cNvPr>
          <p:cNvSpPr txBox="1">
            <a:spLocks/>
          </p:cNvSpPr>
          <p:nvPr/>
        </p:nvSpPr>
        <p:spPr>
          <a:xfrm>
            <a:off x="702128" y="172725"/>
            <a:ext cx="10695214" cy="108448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800" b="1" dirty="0">
                <a:solidFill>
                  <a:schemeClr val="accent3">
                    <a:lumMod val="75000"/>
                  </a:schemeClr>
                </a:solidFill>
                <a:cs typeface="Times New Roman" panose="02020603050405020304" pitchFamily="18" charset="0"/>
              </a:rPr>
              <a:t>Architectural design of proposed system</a:t>
            </a:r>
          </a:p>
        </p:txBody>
      </p:sp>
      <p:sp>
        <p:nvSpPr>
          <p:cNvPr id="10" name="TextBox 9">
            <a:extLst>
              <a:ext uri="{FF2B5EF4-FFF2-40B4-BE49-F238E27FC236}">
                <a16:creationId xmlns:a16="http://schemas.microsoft.com/office/drawing/2014/main" id="{BCC2C79E-8B6A-47BA-D645-E9F4039E2A79}"/>
              </a:ext>
            </a:extLst>
          </p:cNvPr>
          <p:cNvSpPr txBox="1"/>
          <p:nvPr/>
        </p:nvSpPr>
        <p:spPr>
          <a:xfrm>
            <a:off x="702128" y="1391106"/>
            <a:ext cx="10825843" cy="2062103"/>
          </a:xfrm>
          <a:prstGeom prst="rect">
            <a:avLst/>
          </a:prstGeom>
          <a:noFill/>
        </p:spPr>
        <p:txBody>
          <a:bodyPr wrap="square">
            <a:spAutoFit/>
          </a:bodyPr>
          <a:lstStyle/>
          <a:p>
            <a:pPr>
              <a:buNone/>
            </a:pPr>
            <a:r>
              <a:rPr lang="en-US" dirty="0">
                <a:solidFill>
                  <a:schemeClr val="accent3">
                    <a:lumMod val="60000"/>
                    <a:lumOff val="40000"/>
                  </a:schemeClr>
                </a:solidFill>
              </a:rPr>
              <a:t>The proposed system architecture for mobile pricing range detection is composed of several interconnected modules to ensure seamless operation from data input to result visualization.</a:t>
            </a:r>
          </a:p>
          <a:p>
            <a:pPr>
              <a:buNone/>
            </a:pPr>
            <a:endParaRPr lang="en-US" dirty="0">
              <a:solidFill>
                <a:schemeClr val="accent3">
                  <a:lumMod val="60000"/>
                  <a:lumOff val="40000"/>
                </a:schemeClr>
              </a:solidFill>
            </a:endParaRPr>
          </a:p>
          <a:p>
            <a:r>
              <a:rPr lang="en-US" dirty="0">
                <a:solidFill>
                  <a:schemeClr val="accent3">
                    <a:lumMod val="60000"/>
                    <a:lumOff val="40000"/>
                  </a:schemeClr>
                </a:solidFill>
              </a:rPr>
              <a:t>It begins with </a:t>
            </a:r>
            <a:r>
              <a:rPr lang="en-US" b="1" dirty="0">
                <a:solidFill>
                  <a:schemeClr val="accent3">
                    <a:lumMod val="60000"/>
                    <a:lumOff val="40000"/>
                  </a:schemeClr>
                </a:solidFill>
              </a:rPr>
              <a:t>data preprocessing</a:t>
            </a:r>
            <a:r>
              <a:rPr lang="en-US" dirty="0">
                <a:solidFill>
                  <a:schemeClr val="accent3">
                    <a:lumMod val="60000"/>
                    <a:lumOff val="40000"/>
                  </a:schemeClr>
                </a:solidFill>
              </a:rPr>
              <a:t>, where inputs are transformed into meaningful features. These features feed into the </a:t>
            </a:r>
            <a:r>
              <a:rPr lang="en-US" b="1" dirty="0">
                <a:solidFill>
                  <a:schemeClr val="accent3">
                    <a:lumMod val="60000"/>
                    <a:lumOff val="40000"/>
                  </a:schemeClr>
                </a:solidFill>
              </a:rPr>
              <a:t>machine learning models</a:t>
            </a:r>
            <a:r>
              <a:rPr lang="en-US" dirty="0">
                <a:solidFill>
                  <a:schemeClr val="accent3">
                    <a:lumMod val="60000"/>
                    <a:lumOff val="40000"/>
                  </a:schemeClr>
                </a:solidFill>
              </a:rPr>
              <a:t>, with SVM selected for deployment due to its superior performance.</a:t>
            </a:r>
          </a:p>
          <a:p>
            <a:pPr algn="just"/>
            <a:endParaRPr lang="en-IN" sz="2000" dirty="0">
              <a:solidFill>
                <a:schemeClr val="accent3">
                  <a:lumMod val="60000"/>
                  <a:lumOff val="40000"/>
                </a:schemeClr>
              </a:solidFill>
            </a:endParaRPr>
          </a:p>
        </p:txBody>
      </p:sp>
      <p:pic>
        <p:nvPicPr>
          <p:cNvPr id="2" name="Picture 1">
            <a:extLst>
              <a:ext uri="{FF2B5EF4-FFF2-40B4-BE49-F238E27FC236}">
                <a16:creationId xmlns:a16="http://schemas.microsoft.com/office/drawing/2014/main" id="{46AD6C2A-5087-940E-D2C6-97FADD7A584B}"/>
              </a:ext>
            </a:extLst>
          </p:cNvPr>
          <p:cNvPicPr>
            <a:picLocks noChangeAspect="1"/>
          </p:cNvPicPr>
          <p:nvPr/>
        </p:nvPicPr>
        <p:blipFill>
          <a:blip r:embed="rId3"/>
          <a:stretch>
            <a:fillRect/>
          </a:stretch>
        </p:blipFill>
        <p:spPr>
          <a:xfrm>
            <a:off x="832756" y="3301721"/>
            <a:ext cx="10564586" cy="3053392"/>
          </a:xfrm>
          <a:prstGeom prst="rect">
            <a:avLst/>
          </a:prstGeom>
        </p:spPr>
      </p:pic>
    </p:spTree>
    <p:extLst>
      <p:ext uri="{BB962C8B-B14F-4D97-AF65-F5344CB8AC3E}">
        <p14:creationId xmlns:p14="http://schemas.microsoft.com/office/powerpoint/2010/main" val="40087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6449292" y="7252855"/>
            <a:ext cx="5867399" cy="1701140"/>
          </a:xfrm>
        </p:spPr>
        <p:txBody>
          <a:bodyPr/>
          <a:lstStyle/>
          <a:p>
            <a:r>
              <a:rPr lang="en-IN" dirty="0"/>
              <a:t>Agenda</a:t>
            </a:r>
            <a:br>
              <a:rPr lang="en-IN" dirty="0"/>
            </a:br>
            <a:br>
              <a:rPr lang="en-IN" dirty="0"/>
            </a:br>
            <a:r>
              <a:rPr lang="en-IN" sz="2400" dirty="0"/>
              <a:t>introduction</a:t>
            </a:r>
            <a:br>
              <a:rPr lang="en-IN" sz="2400" dirty="0"/>
            </a:br>
            <a:br>
              <a:rPr lang="en-IN" sz="2400" dirty="0"/>
            </a:br>
            <a:r>
              <a:rPr lang="en-IN" sz="2400" dirty="0"/>
              <a:t>dataset overview</a:t>
            </a:r>
            <a:br>
              <a:rPr lang="en-IN" sz="2400" dirty="0"/>
            </a:br>
            <a:br>
              <a:rPr lang="en-IN" sz="2400" dirty="0"/>
            </a:br>
            <a:r>
              <a:rPr lang="en-US" sz="2400" dirty="0"/>
              <a:t>Exploratory Data Analysis</a:t>
            </a:r>
            <a:br>
              <a:rPr lang="en-US" sz="2400" dirty="0"/>
            </a:br>
            <a:br>
              <a:rPr lang="en-US" sz="2400" dirty="0"/>
            </a:br>
            <a:r>
              <a:rPr lang="en-US" sz="2400" dirty="0"/>
              <a:t>Data Preprocessing</a:t>
            </a:r>
            <a:br>
              <a:rPr lang="en-US" sz="2400" dirty="0"/>
            </a:br>
            <a:br>
              <a:rPr lang="en-US" sz="2400" dirty="0"/>
            </a:br>
            <a:r>
              <a:rPr lang="en-US" sz="2400" dirty="0"/>
              <a:t>Model Selection &amp; evaluation</a:t>
            </a:r>
            <a:br>
              <a:rPr lang="en-US" sz="2400" dirty="0"/>
            </a:br>
            <a:br>
              <a:rPr lang="en-US" sz="2400" dirty="0"/>
            </a:br>
            <a:r>
              <a:rPr lang="en-US" sz="2400" dirty="0"/>
              <a:t>Final Model and Results</a:t>
            </a:r>
            <a:br>
              <a:rPr lang="en-US" sz="2400" dirty="0"/>
            </a:br>
            <a:br>
              <a:rPr lang="en-US" sz="2400" dirty="0"/>
            </a:br>
            <a:r>
              <a:rPr lang="en-US" sz="2400" dirty="0"/>
              <a:t>Deployment</a:t>
            </a:r>
            <a:br>
              <a:rPr lang="en-US" sz="2400" dirty="0"/>
            </a:br>
            <a:br>
              <a:rPr lang="en-US" sz="2400" dirty="0"/>
            </a:br>
            <a:r>
              <a:rPr lang="en-US" sz="2400" dirty="0"/>
              <a:t>Conclusion</a:t>
            </a:r>
            <a:br>
              <a:rPr lang="en-IN" sz="2400" dirty="0"/>
            </a:br>
            <a:br>
              <a:rPr lang="en-IN" dirty="0"/>
            </a:br>
            <a:br>
              <a:rPr lang="en-IN" dirty="0"/>
            </a:br>
            <a:br>
              <a:rPr lang="en-IN" dirty="0"/>
            </a:br>
            <a:br>
              <a:rPr lang="en-IN" dirty="0"/>
            </a:br>
            <a:br>
              <a:rPr lang="en-IN" dirty="0"/>
            </a:br>
            <a:endParaRPr lang="en-US" dirty="0"/>
          </a:p>
        </p:txBody>
      </p:sp>
      <p:pic>
        <p:nvPicPr>
          <p:cNvPr id="4" name="Image 0" descr="preencoded.png">
            <a:extLst>
              <a:ext uri="{FF2B5EF4-FFF2-40B4-BE49-F238E27FC236}">
                <a16:creationId xmlns:a16="http://schemas.microsoft.com/office/drawing/2014/main" id="{C504C3EA-8915-C374-6405-751160E15F8A}"/>
              </a:ext>
            </a:extLst>
          </p:cNvPr>
          <p:cNvPicPr>
            <a:picLocks noChangeAspect="1"/>
          </p:cNvPicPr>
          <p:nvPr/>
        </p:nvPicPr>
        <p:blipFill>
          <a:blip r:embed="rId3"/>
          <a:stretch>
            <a:fillRect/>
          </a:stretch>
        </p:blipFill>
        <p:spPr>
          <a:xfrm>
            <a:off x="0" y="0"/>
            <a:ext cx="6096000" cy="6858000"/>
          </a:xfrm>
          <a:prstGeom prst="rect">
            <a:avLst/>
          </a:prstGeom>
        </p:spPr>
      </p:pic>
    </p:spTree>
    <p:extLst>
      <p:ext uri="{BB962C8B-B14F-4D97-AF65-F5344CB8AC3E}">
        <p14:creationId xmlns:p14="http://schemas.microsoft.com/office/powerpoint/2010/main" val="146015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AB5B1-0C7B-8929-3B29-72083F011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3F30A-873B-7E03-B931-C68C7671F23A}"/>
              </a:ext>
            </a:extLst>
          </p:cNvPr>
          <p:cNvSpPr>
            <a:spLocks noGrp="1"/>
          </p:cNvSpPr>
          <p:nvPr>
            <p:ph type="title"/>
          </p:nvPr>
        </p:nvSpPr>
        <p:spPr>
          <a:xfrm>
            <a:off x="733562" y="641917"/>
            <a:ext cx="10515601" cy="746302"/>
          </a:xfrm>
        </p:spPr>
        <p:txBody>
          <a:bodyPr/>
          <a:lstStyle/>
          <a:p>
            <a:r>
              <a:rPr lang="en-IN" sz="2800" dirty="0"/>
              <a:t>Design of web application</a:t>
            </a:r>
            <a:endParaRPr lang="en-US" sz="2800" dirty="0"/>
          </a:p>
        </p:txBody>
      </p:sp>
      <p:sp>
        <p:nvSpPr>
          <p:cNvPr id="3" name="Content Placeholder 2">
            <a:extLst>
              <a:ext uri="{FF2B5EF4-FFF2-40B4-BE49-F238E27FC236}">
                <a16:creationId xmlns:a16="http://schemas.microsoft.com/office/drawing/2014/main" id="{57E95EDC-D7E5-7CD0-259C-08C311B23074}"/>
              </a:ext>
            </a:extLst>
          </p:cNvPr>
          <p:cNvSpPr>
            <a:spLocks noGrp="1"/>
          </p:cNvSpPr>
          <p:nvPr>
            <p:ph sz="quarter" idx="36"/>
          </p:nvPr>
        </p:nvSpPr>
        <p:spPr>
          <a:xfrm>
            <a:off x="533400" y="2160735"/>
            <a:ext cx="6781800" cy="4697266"/>
          </a:xfrm>
        </p:spPr>
        <p:txBody>
          <a:bodyPr/>
          <a:lstStyle/>
          <a:p>
            <a:pPr marL="0" indent="0">
              <a:buNone/>
            </a:pPr>
            <a:r>
              <a:rPr lang="en-US" sz="1400" b="1" dirty="0">
                <a:solidFill>
                  <a:schemeClr val="accent3">
                    <a:lumMod val="60000"/>
                    <a:lumOff val="40000"/>
                  </a:schemeClr>
                </a:solidFill>
              </a:rPr>
              <a:t>1. Web Application Development</a:t>
            </a:r>
          </a:p>
          <a:p>
            <a:r>
              <a:rPr lang="en-US" sz="1400" dirty="0">
                <a:solidFill>
                  <a:schemeClr val="accent3">
                    <a:lumMod val="60000"/>
                    <a:lumOff val="40000"/>
                  </a:schemeClr>
                </a:solidFill>
              </a:rPr>
              <a:t>Designed a user-friendly, browser-compatible web UI</a:t>
            </a:r>
          </a:p>
          <a:p>
            <a:r>
              <a:rPr lang="en-US" sz="1400" dirty="0">
                <a:solidFill>
                  <a:schemeClr val="accent3">
                    <a:lumMod val="60000"/>
                    <a:lumOff val="40000"/>
                  </a:schemeClr>
                </a:solidFill>
              </a:rPr>
              <a:t>Enabled  input &amp; prediction display</a:t>
            </a:r>
          </a:p>
          <a:p>
            <a:r>
              <a:rPr lang="en-US" sz="1400" dirty="0">
                <a:solidFill>
                  <a:schemeClr val="accent3">
                    <a:lumMod val="60000"/>
                    <a:lumOff val="40000"/>
                  </a:schemeClr>
                </a:solidFill>
              </a:rPr>
              <a:t>Built using HTML, CSS, JavaScript (or React)</a:t>
            </a:r>
          </a:p>
          <a:p>
            <a:pPr marL="0" indent="0">
              <a:buNone/>
            </a:pPr>
            <a:r>
              <a:rPr lang="en-US" sz="1400" b="1" dirty="0">
                <a:solidFill>
                  <a:schemeClr val="accent3">
                    <a:lumMod val="60000"/>
                    <a:lumOff val="40000"/>
                  </a:schemeClr>
                </a:solidFill>
              </a:rPr>
              <a:t>2. Model Integration</a:t>
            </a:r>
          </a:p>
          <a:p>
            <a:r>
              <a:rPr lang="en-US" sz="1400" dirty="0">
                <a:solidFill>
                  <a:schemeClr val="accent3">
                    <a:lumMod val="60000"/>
                    <a:lumOff val="40000"/>
                  </a:schemeClr>
                </a:solidFill>
              </a:rPr>
              <a:t>Integrated final model into the backend (Flask/Django)</a:t>
            </a:r>
          </a:p>
          <a:p>
            <a:r>
              <a:rPr lang="en-US" sz="1400" dirty="0">
                <a:solidFill>
                  <a:schemeClr val="accent3">
                    <a:lumMod val="60000"/>
                    <a:lumOff val="40000"/>
                  </a:schemeClr>
                </a:solidFill>
              </a:rPr>
              <a:t>Connected model predictions to the frontend</a:t>
            </a:r>
          </a:p>
          <a:p>
            <a:r>
              <a:rPr lang="en-US" sz="1400" dirty="0">
                <a:solidFill>
                  <a:schemeClr val="accent3">
                    <a:lumMod val="60000"/>
                    <a:lumOff val="40000"/>
                  </a:schemeClr>
                </a:solidFill>
              </a:rPr>
              <a:t>Ensured real-time detection functionality</a:t>
            </a:r>
          </a:p>
          <a:p>
            <a:pPr marL="0" indent="0">
              <a:buNone/>
            </a:pPr>
            <a:r>
              <a:rPr lang="en-US" sz="1400" b="1" dirty="0">
                <a:solidFill>
                  <a:schemeClr val="accent3">
                    <a:lumMod val="60000"/>
                    <a:lumOff val="40000"/>
                  </a:schemeClr>
                </a:solidFill>
              </a:rPr>
              <a:t>3. Deployment &amp; Testing</a:t>
            </a:r>
          </a:p>
          <a:p>
            <a:r>
              <a:rPr lang="en-US" sz="1400" dirty="0">
                <a:solidFill>
                  <a:schemeClr val="accent3">
                    <a:lumMod val="60000"/>
                    <a:lumOff val="40000"/>
                  </a:schemeClr>
                </a:solidFill>
              </a:rPr>
              <a:t>Deployed web app to a live server</a:t>
            </a:r>
          </a:p>
          <a:p>
            <a:r>
              <a:rPr lang="en-US" sz="1400" dirty="0">
                <a:solidFill>
                  <a:schemeClr val="accent3">
                    <a:lumMod val="60000"/>
                    <a:lumOff val="40000"/>
                  </a:schemeClr>
                </a:solidFill>
              </a:rPr>
              <a:t>Tested for performance &amp; user feedback</a:t>
            </a:r>
          </a:p>
          <a:p>
            <a:r>
              <a:rPr lang="en-US" sz="1400" dirty="0">
                <a:solidFill>
                  <a:schemeClr val="accent3">
                    <a:lumMod val="60000"/>
                    <a:lumOff val="40000"/>
                  </a:schemeClr>
                </a:solidFill>
              </a:rPr>
              <a:t>Ensured system stability and speed</a:t>
            </a:r>
          </a:p>
        </p:txBody>
      </p:sp>
      <p:sp>
        <p:nvSpPr>
          <p:cNvPr id="4" name="Slide Number Placeholder 3">
            <a:extLst>
              <a:ext uri="{FF2B5EF4-FFF2-40B4-BE49-F238E27FC236}">
                <a16:creationId xmlns:a16="http://schemas.microsoft.com/office/drawing/2014/main" id="{0426172E-AA31-6273-45CA-2263FEF0165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142631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barn(inVertical)">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barn(inVertical)">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E50B-C504-0D94-6677-2AD525B3A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EDDBA-1B10-151E-967D-10AE64154E56}"/>
              </a:ext>
            </a:extLst>
          </p:cNvPr>
          <p:cNvSpPr>
            <a:spLocks noGrp="1"/>
          </p:cNvSpPr>
          <p:nvPr>
            <p:ph type="title"/>
          </p:nvPr>
        </p:nvSpPr>
        <p:spPr>
          <a:xfrm>
            <a:off x="2399620" y="532007"/>
            <a:ext cx="8843050" cy="814730"/>
          </a:xfrm>
        </p:spPr>
        <p:txBody>
          <a:bodyPr anchor="b">
            <a:normAutofit/>
          </a:bodyPr>
          <a:lstStyle/>
          <a:p>
            <a:r>
              <a:rPr lang="en-IN" dirty="0"/>
              <a:t>Use case of web application</a:t>
            </a:r>
            <a:endParaRPr lang="en-US" dirty="0"/>
          </a:p>
        </p:txBody>
      </p:sp>
      <p:sp>
        <p:nvSpPr>
          <p:cNvPr id="3" name="Content Placeholder 2">
            <a:extLst>
              <a:ext uri="{FF2B5EF4-FFF2-40B4-BE49-F238E27FC236}">
                <a16:creationId xmlns:a16="http://schemas.microsoft.com/office/drawing/2014/main" id="{5AC1B488-90FD-37BB-DABD-196D35A505AE}"/>
              </a:ext>
            </a:extLst>
          </p:cNvPr>
          <p:cNvSpPr>
            <a:spLocks noGrp="1"/>
          </p:cNvSpPr>
          <p:nvPr>
            <p:ph sz="quarter" idx="35"/>
          </p:nvPr>
        </p:nvSpPr>
        <p:spPr>
          <a:xfrm>
            <a:off x="1523916" y="2238632"/>
            <a:ext cx="4981386" cy="4456808"/>
          </a:xfrm>
        </p:spPr>
        <p:txBody>
          <a:bodyPr>
            <a:normAutofit/>
          </a:bodyPr>
          <a:lstStyle/>
          <a:p>
            <a:r>
              <a:rPr lang="en-US" sz="1400" dirty="0">
                <a:solidFill>
                  <a:schemeClr val="accent3">
                    <a:lumMod val="60000"/>
                    <a:lumOff val="40000"/>
                  </a:schemeClr>
                </a:solidFill>
              </a:rPr>
              <a:t>The trained model is wrapped using a </a:t>
            </a:r>
            <a:r>
              <a:rPr lang="en-US" sz="1400" b="1" dirty="0">
                <a:solidFill>
                  <a:schemeClr val="accent3">
                    <a:lumMod val="60000"/>
                    <a:lumOff val="40000"/>
                  </a:schemeClr>
                </a:solidFill>
              </a:rPr>
              <a:t>RESTful API</a:t>
            </a:r>
            <a:r>
              <a:rPr lang="en-US" sz="1400" dirty="0">
                <a:solidFill>
                  <a:schemeClr val="accent3">
                    <a:lumMod val="60000"/>
                    <a:lumOff val="40000"/>
                  </a:schemeClr>
                </a:solidFill>
              </a:rPr>
              <a:t>, which acts as a communication layer between the backend model and the </a:t>
            </a:r>
            <a:r>
              <a:rPr lang="en-US" sz="1400" b="1" dirty="0">
                <a:solidFill>
                  <a:schemeClr val="accent3">
                    <a:lumMod val="60000"/>
                    <a:lumOff val="40000"/>
                  </a:schemeClr>
                </a:solidFill>
              </a:rPr>
              <a:t>web application</a:t>
            </a:r>
            <a:r>
              <a:rPr lang="en-US" sz="1400" dirty="0">
                <a:solidFill>
                  <a:schemeClr val="accent3">
                    <a:lumMod val="60000"/>
                    <a:lumOff val="40000"/>
                  </a:schemeClr>
                </a:solidFill>
              </a:rPr>
              <a:t>. The web application provides a user-friendly interface where users can input URLs and view the predictions in real time.</a:t>
            </a:r>
          </a:p>
          <a:p>
            <a:r>
              <a:rPr lang="en-US" sz="1400" dirty="0">
                <a:solidFill>
                  <a:schemeClr val="accent3">
                    <a:lumMod val="60000"/>
                    <a:lumOff val="40000"/>
                  </a:schemeClr>
                </a:solidFill>
              </a:rPr>
              <a:t>The final output is rendered on a </a:t>
            </a:r>
            <a:r>
              <a:rPr lang="en-US" sz="1400" b="1" dirty="0">
                <a:solidFill>
                  <a:schemeClr val="accent3">
                    <a:lumMod val="60000"/>
                    <a:lumOff val="40000"/>
                  </a:schemeClr>
                </a:solidFill>
              </a:rPr>
              <a:t>display device</a:t>
            </a:r>
            <a:r>
              <a:rPr lang="en-US" sz="1400" dirty="0">
                <a:solidFill>
                  <a:schemeClr val="accent3">
                    <a:lumMod val="60000"/>
                    <a:lumOff val="40000"/>
                  </a:schemeClr>
                </a:solidFill>
              </a:rPr>
              <a:t>, such as a desktop or mobile screen, enabling users to instantly determine whether a URL is phishing or legitimate.</a:t>
            </a:r>
          </a:p>
          <a:p>
            <a:r>
              <a:rPr lang="en-US" sz="1400" dirty="0">
                <a:solidFill>
                  <a:schemeClr val="accent3">
                    <a:lumMod val="60000"/>
                    <a:lumOff val="40000"/>
                  </a:schemeClr>
                </a:solidFill>
              </a:rPr>
              <a:t>Additionally, </a:t>
            </a:r>
            <a:r>
              <a:rPr lang="en-US" sz="1400" b="1" dirty="0">
                <a:solidFill>
                  <a:schemeClr val="accent3">
                    <a:lumMod val="60000"/>
                    <a:lumOff val="40000"/>
                  </a:schemeClr>
                </a:solidFill>
              </a:rPr>
              <a:t>explainability features</a:t>
            </a:r>
            <a:r>
              <a:rPr lang="en-US" sz="1400" dirty="0">
                <a:solidFill>
                  <a:schemeClr val="accent3">
                    <a:lumMod val="60000"/>
                    <a:lumOff val="40000"/>
                  </a:schemeClr>
                </a:solidFill>
              </a:rPr>
              <a:t> such as SHAP visualizations can be integrated into the web interface for transparency.</a:t>
            </a:r>
          </a:p>
          <a:p>
            <a:r>
              <a:rPr lang="en-US" sz="1400" dirty="0">
                <a:solidFill>
                  <a:schemeClr val="accent3">
                    <a:lumMod val="60000"/>
                    <a:lumOff val="40000"/>
                  </a:schemeClr>
                </a:solidFill>
              </a:rPr>
              <a:t>This modular architecture supports scalability, real-time detection, and easy integration into existing security systems.</a:t>
            </a:r>
          </a:p>
        </p:txBody>
      </p:sp>
      <p:pic>
        <p:nvPicPr>
          <p:cNvPr id="5" name="Picture 4" descr="A diagram of a computer&#10;&#10;AI-generated content may be incorrect.">
            <a:extLst>
              <a:ext uri="{FF2B5EF4-FFF2-40B4-BE49-F238E27FC236}">
                <a16:creationId xmlns:a16="http://schemas.microsoft.com/office/drawing/2014/main" id="{F134F0FD-7BCB-85D4-6FCC-589D64DA3E71}"/>
              </a:ext>
            </a:extLst>
          </p:cNvPr>
          <p:cNvPicPr>
            <a:picLocks noChangeAspect="1"/>
          </p:cNvPicPr>
          <p:nvPr/>
        </p:nvPicPr>
        <p:blipFill>
          <a:blip r:embed="rId3">
            <a:extLst>
              <a:ext uri="{28A0092B-C50C-407E-A947-70E740481C1C}">
                <a14:useLocalDpi xmlns:a14="http://schemas.microsoft.com/office/drawing/2010/main" val="0"/>
              </a:ext>
            </a:extLst>
          </a:blip>
          <a:srcRect l="1757" r="-3" b="-3"/>
          <a:stretch>
            <a:fillRect/>
          </a:stretch>
        </p:blipFill>
        <p:spPr>
          <a:xfrm>
            <a:off x="6505301" y="2238632"/>
            <a:ext cx="5576343" cy="4352691"/>
          </a:xfrm>
          <a:prstGeom prst="rect">
            <a:avLst/>
          </a:prstGeom>
          <a:solidFill>
            <a:schemeClr val="bg1"/>
          </a:solidFill>
        </p:spPr>
      </p:pic>
      <p:sp>
        <p:nvSpPr>
          <p:cNvPr id="4" name="Slide Number Placeholder 3">
            <a:extLst>
              <a:ext uri="{FF2B5EF4-FFF2-40B4-BE49-F238E27FC236}">
                <a16:creationId xmlns:a16="http://schemas.microsoft.com/office/drawing/2014/main" id="{2E402D72-E745-507B-5E27-42F72B9996DE}"/>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21</a:t>
            </a:fld>
            <a:endParaRPr lang="en-US"/>
          </a:p>
        </p:txBody>
      </p:sp>
    </p:spTree>
    <p:extLst>
      <p:ext uri="{BB962C8B-B14F-4D97-AF65-F5344CB8AC3E}">
        <p14:creationId xmlns:p14="http://schemas.microsoft.com/office/powerpoint/2010/main" val="30465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6417D-3DDB-7BBF-D3BD-205F149CFC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FB1155-721B-3BB6-AC07-CC51457798A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22</a:t>
            </a:fld>
            <a:endParaRPr lang="en-US" dirty="0"/>
          </a:p>
        </p:txBody>
      </p:sp>
      <p:sp>
        <p:nvSpPr>
          <p:cNvPr id="9" name="Title 4">
            <a:extLst>
              <a:ext uri="{FF2B5EF4-FFF2-40B4-BE49-F238E27FC236}">
                <a16:creationId xmlns:a16="http://schemas.microsoft.com/office/drawing/2014/main" id="{75762482-D773-0BC7-0DEB-7F54E2C02F76}"/>
              </a:ext>
            </a:extLst>
          </p:cNvPr>
          <p:cNvSpPr txBox="1">
            <a:spLocks/>
          </p:cNvSpPr>
          <p:nvPr/>
        </p:nvSpPr>
        <p:spPr>
          <a:xfrm>
            <a:off x="841911" y="143940"/>
            <a:ext cx="10695214" cy="1018130"/>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endParaRPr lang="en-US" dirty="0">
              <a:solidFill>
                <a:schemeClr val="accent3">
                  <a:lumMod val="75000"/>
                </a:schemeClr>
              </a:solidFill>
            </a:endParaRPr>
          </a:p>
          <a:p>
            <a:r>
              <a:rPr lang="en-US" dirty="0">
                <a:solidFill>
                  <a:schemeClr val="accent3">
                    <a:lumMod val="75000"/>
                  </a:schemeClr>
                </a:solidFill>
              </a:rPr>
              <a:t>Front-End Web UI: mobile pricing range  Detector</a:t>
            </a:r>
            <a:endParaRPr lang="en-IN" dirty="0">
              <a:solidFill>
                <a:schemeClr val="accent3">
                  <a:lumMod val="75000"/>
                </a:schemeClr>
              </a:solidFill>
            </a:endParaRPr>
          </a:p>
        </p:txBody>
      </p:sp>
      <p:pic>
        <p:nvPicPr>
          <p:cNvPr id="4" name="Picture 3">
            <a:extLst>
              <a:ext uri="{FF2B5EF4-FFF2-40B4-BE49-F238E27FC236}">
                <a16:creationId xmlns:a16="http://schemas.microsoft.com/office/drawing/2014/main" id="{2405529C-C05F-D4D9-10F5-A3A5FD9CF585}"/>
              </a:ext>
            </a:extLst>
          </p:cNvPr>
          <p:cNvPicPr>
            <a:picLocks noChangeAspect="1"/>
          </p:cNvPicPr>
          <p:nvPr/>
        </p:nvPicPr>
        <p:blipFill>
          <a:blip r:embed="rId3"/>
          <a:stretch>
            <a:fillRect/>
          </a:stretch>
        </p:blipFill>
        <p:spPr>
          <a:xfrm>
            <a:off x="911184" y="1100701"/>
            <a:ext cx="9207534" cy="5308059"/>
          </a:xfrm>
          <a:prstGeom prst="rect">
            <a:avLst/>
          </a:prstGeom>
        </p:spPr>
      </p:pic>
    </p:spTree>
    <p:extLst>
      <p:ext uri="{BB962C8B-B14F-4D97-AF65-F5344CB8AC3E}">
        <p14:creationId xmlns:p14="http://schemas.microsoft.com/office/powerpoint/2010/main" val="97413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C807-81D3-806C-D82D-483AE23BDC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65E618-40FC-EFB1-5348-DA1864130F3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23</a:t>
            </a:fld>
            <a:endParaRPr lang="en-US" dirty="0"/>
          </a:p>
        </p:txBody>
      </p:sp>
      <p:sp>
        <p:nvSpPr>
          <p:cNvPr id="9" name="Title 4">
            <a:extLst>
              <a:ext uri="{FF2B5EF4-FFF2-40B4-BE49-F238E27FC236}">
                <a16:creationId xmlns:a16="http://schemas.microsoft.com/office/drawing/2014/main" id="{4D277956-300C-4939-5C07-D32BF91DA065}"/>
              </a:ext>
            </a:extLst>
          </p:cNvPr>
          <p:cNvSpPr txBox="1">
            <a:spLocks/>
          </p:cNvSpPr>
          <p:nvPr/>
        </p:nvSpPr>
        <p:spPr>
          <a:xfrm>
            <a:off x="838447" y="-53487"/>
            <a:ext cx="10695214" cy="101813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endParaRPr lang="en-US" dirty="0">
              <a:solidFill>
                <a:schemeClr val="accent3">
                  <a:lumMod val="75000"/>
                </a:schemeClr>
              </a:solidFill>
            </a:endParaRPr>
          </a:p>
          <a:p>
            <a:r>
              <a:rPr lang="en-US" sz="2900" dirty="0">
                <a:solidFill>
                  <a:schemeClr val="accent3">
                    <a:lumMod val="75000"/>
                  </a:schemeClr>
                </a:solidFill>
              </a:rPr>
              <a:t>mobile pricing range  Detector</a:t>
            </a:r>
            <a:endParaRPr lang="en-IN" sz="2900" dirty="0">
              <a:solidFill>
                <a:schemeClr val="accent3">
                  <a:lumMod val="75000"/>
                </a:schemeClr>
              </a:solidFill>
            </a:endParaRPr>
          </a:p>
        </p:txBody>
      </p:sp>
      <p:pic>
        <p:nvPicPr>
          <p:cNvPr id="5" name="Picture 4">
            <a:extLst>
              <a:ext uri="{FF2B5EF4-FFF2-40B4-BE49-F238E27FC236}">
                <a16:creationId xmlns:a16="http://schemas.microsoft.com/office/drawing/2014/main" id="{7B02E17D-68B8-A8F0-1767-2A0B6DFD0546}"/>
              </a:ext>
            </a:extLst>
          </p:cNvPr>
          <p:cNvPicPr>
            <a:picLocks noChangeAspect="1"/>
          </p:cNvPicPr>
          <p:nvPr/>
        </p:nvPicPr>
        <p:blipFill>
          <a:blip r:embed="rId3"/>
          <a:stretch>
            <a:fillRect/>
          </a:stretch>
        </p:blipFill>
        <p:spPr>
          <a:xfrm>
            <a:off x="2094873" y="964643"/>
            <a:ext cx="8002254" cy="5626680"/>
          </a:xfrm>
          <a:prstGeom prst="rect">
            <a:avLst/>
          </a:prstGeom>
        </p:spPr>
      </p:pic>
    </p:spTree>
    <p:extLst>
      <p:ext uri="{BB962C8B-B14F-4D97-AF65-F5344CB8AC3E}">
        <p14:creationId xmlns:p14="http://schemas.microsoft.com/office/powerpoint/2010/main" val="41834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
        <p:nvSpPr>
          <p:cNvPr id="9" name="Title 4">
            <a:extLst>
              <a:ext uri="{FF2B5EF4-FFF2-40B4-BE49-F238E27FC236}">
                <a16:creationId xmlns:a16="http://schemas.microsoft.com/office/drawing/2014/main" id="{B15845E3-9AC2-3B09-D0EA-2491824F8A2F}"/>
              </a:ext>
            </a:extLst>
          </p:cNvPr>
          <p:cNvSpPr txBox="1">
            <a:spLocks/>
          </p:cNvSpPr>
          <p:nvPr/>
        </p:nvSpPr>
        <p:spPr>
          <a:xfrm>
            <a:off x="3716937" y="503338"/>
            <a:ext cx="4758125" cy="956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100" dirty="0">
                <a:solidFill>
                  <a:schemeClr val="accent3">
                    <a:lumMod val="75000"/>
                  </a:schemeClr>
                </a:solidFill>
              </a:rPr>
              <a:t>introduction</a:t>
            </a:r>
            <a:endParaRPr lang="en-US" dirty="0">
              <a:solidFill>
                <a:schemeClr val="accent3">
                  <a:lumMod val="75000"/>
                </a:schemeClr>
              </a:solidFill>
            </a:endParaRPr>
          </a:p>
        </p:txBody>
      </p:sp>
      <p:sp>
        <p:nvSpPr>
          <p:cNvPr id="10" name="TextBox 9">
            <a:extLst>
              <a:ext uri="{FF2B5EF4-FFF2-40B4-BE49-F238E27FC236}">
                <a16:creationId xmlns:a16="http://schemas.microsoft.com/office/drawing/2014/main" id="{288FD23E-52B5-436F-87B0-9B77EBC6C569}"/>
              </a:ext>
            </a:extLst>
          </p:cNvPr>
          <p:cNvSpPr txBox="1"/>
          <p:nvPr/>
        </p:nvSpPr>
        <p:spPr>
          <a:xfrm>
            <a:off x="767443" y="1572455"/>
            <a:ext cx="10825843" cy="2554545"/>
          </a:xfrm>
          <a:prstGeom prst="rect">
            <a:avLst/>
          </a:prstGeom>
          <a:noFill/>
        </p:spPr>
        <p:txBody>
          <a:bodyPr wrap="square">
            <a:spAutoFit/>
          </a:bodyPr>
          <a:lstStyle/>
          <a:p>
            <a:pPr algn="l"/>
            <a:endParaRPr lang="en-IN" sz="1600" b="0" i="0" u="none" strike="noStrike" baseline="0" dirty="0">
              <a:solidFill>
                <a:schemeClr val="accent3">
                  <a:lumMod val="40000"/>
                  <a:lumOff val="60000"/>
                </a:schemeClr>
              </a:solidFill>
              <a:latin typeface="Times New Roman" panose="02020603050405020304" pitchFamily="18" charset="0"/>
            </a:endParaRPr>
          </a:p>
          <a:p>
            <a:pPr algn="just"/>
            <a:r>
              <a:rPr lang="en-US" dirty="0">
                <a:solidFill>
                  <a:schemeClr val="accent3">
                    <a:lumMod val="75000"/>
                  </a:schemeClr>
                </a:solidFill>
              </a:rPr>
              <a:t>In today’s fast-evolving smartphone market, predicting the price category of a mobile phone based on its features can help manufacturers, retailers, and consumers make informed decisions. This project aims to build a machine learning model that classifies mobile phones into one of four price ranges — Low, Medium, High, or Very High — using various specifications such as battery power, RAM, camera quality, and connectivity features. By analyzing the data and training classification models, we aim to accurately estimate the price segment of a device before it hits the market.</a:t>
            </a:r>
          </a:p>
          <a:p>
            <a:pPr algn="just"/>
            <a:endParaRPr lang="en-US" dirty="0">
              <a:solidFill>
                <a:schemeClr val="accent3">
                  <a:lumMod val="40000"/>
                  <a:lumOff val="60000"/>
                </a:schemeClr>
              </a:solidFill>
            </a:endParaRPr>
          </a:p>
          <a:p>
            <a:endParaRPr lang="en-IN" dirty="0">
              <a:solidFill>
                <a:schemeClr val="accent3">
                  <a:lumMod val="40000"/>
                  <a:lumOff val="60000"/>
                </a:schemeClr>
              </a:solidFill>
            </a:endParaRPr>
          </a:p>
        </p:txBody>
      </p:sp>
    </p:spTree>
    <p:extLst>
      <p:ext uri="{BB962C8B-B14F-4D97-AF65-F5344CB8AC3E}">
        <p14:creationId xmlns:p14="http://schemas.microsoft.com/office/powerpoint/2010/main" val="13971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77195-E2B6-E10E-1D9A-13B271376F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8C333-1E2A-42B2-29DA-41FF2BC4CCF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
        <p:nvSpPr>
          <p:cNvPr id="9" name="Title 4">
            <a:extLst>
              <a:ext uri="{FF2B5EF4-FFF2-40B4-BE49-F238E27FC236}">
                <a16:creationId xmlns:a16="http://schemas.microsoft.com/office/drawing/2014/main" id="{AEA25537-2BE3-D357-71A8-9173D3AAF2F8}"/>
              </a:ext>
            </a:extLst>
          </p:cNvPr>
          <p:cNvSpPr txBox="1">
            <a:spLocks/>
          </p:cNvSpPr>
          <p:nvPr/>
        </p:nvSpPr>
        <p:spPr>
          <a:xfrm>
            <a:off x="3437273" y="0"/>
            <a:ext cx="4758125"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4400" dirty="0">
                <a:solidFill>
                  <a:schemeClr val="accent3">
                    <a:lumMod val="75000"/>
                  </a:schemeClr>
                </a:solidFill>
              </a:rPr>
              <a:t>OBJECTIVE</a:t>
            </a:r>
          </a:p>
        </p:txBody>
      </p:sp>
      <p:sp>
        <p:nvSpPr>
          <p:cNvPr id="10" name="TextBox 9">
            <a:extLst>
              <a:ext uri="{FF2B5EF4-FFF2-40B4-BE49-F238E27FC236}">
                <a16:creationId xmlns:a16="http://schemas.microsoft.com/office/drawing/2014/main" id="{59985C95-3FC3-CF9E-1FAE-89FA8AFB49F5}"/>
              </a:ext>
            </a:extLst>
          </p:cNvPr>
          <p:cNvSpPr txBox="1"/>
          <p:nvPr/>
        </p:nvSpPr>
        <p:spPr>
          <a:xfrm>
            <a:off x="767443" y="1572455"/>
            <a:ext cx="10825843" cy="1477328"/>
          </a:xfrm>
          <a:prstGeom prst="rect">
            <a:avLst/>
          </a:prstGeom>
          <a:noFill/>
        </p:spPr>
        <p:txBody>
          <a:bodyPr wrap="square">
            <a:spAutoFit/>
          </a:bodyPr>
          <a:lstStyle/>
          <a:p>
            <a:pPr algn="just"/>
            <a:endParaRPr lang="en-US" dirty="0">
              <a:solidFill>
                <a:schemeClr val="accent3">
                  <a:lumMod val="40000"/>
                  <a:lumOff val="60000"/>
                </a:schemeClr>
              </a:solidFill>
            </a:endParaRPr>
          </a:p>
          <a:p>
            <a:pPr algn="just"/>
            <a:r>
              <a:rPr lang="en-US" dirty="0">
                <a:solidFill>
                  <a:schemeClr val="accent3">
                    <a:lumMod val="75000"/>
                  </a:schemeClr>
                </a:solidFill>
              </a:rPr>
              <a:t>The objective of this project is to develop a machine learning model that can accurately classify mobile phones into one of four price categories — Low, Medium, High, or Very High — based on their technical specifications. By analyzing market data and identifying key features that influence pricing, the model aims to assist stakeholders in predicting price segments for mobile devices efficiently and reliably.</a:t>
            </a:r>
            <a:endParaRPr lang="en-IN" dirty="0">
              <a:solidFill>
                <a:schemeClr val="accent3">
                  <a:lumMod val="75000"/>
                </a:schemeClr>
              </a:solidFill>
            </a:endParaRPr>
          </a:p>
        </p:txBody>
      </p:sp>
    </p:spTree>
    <p:extLst>
      <p:ext uri="{BB962C8B-B14F-4D97-AF65-F5344CB8AC3E}">
        <p14:creationId xmlns:p14="http://schemas.microsoft.com/office/powerpoint/2010/main" val="167695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44B1B-1974-BF63-E431-034F970382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A36F8-5DDC-AE38-0EA4-DA95E69368E9}"/>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9" name="Title 4">
            <a:extLst>
              <a:ext uri="{FF2B5EF4-FFF2-40B4-BE49-F238E27FC236}">
                <a16:creationId xmlns:a16="http://schemas.microsoft.com/office/drawing/2014/main" id="{09B6C413-6FE8-BA82-1F6C-B1E1F02F6FCE}"/>
              </a:ext>
            </a:extLst>
          </p:cNvPr>
          <p:cNvSpPr txBox="1">
            <a:spLocks/>
          </p:cNvSpPr>
          <p:nvPr/>
        </p:nvSpPr>
        <p:spPr>
          <a:xfrm>
            <a:off x="3216729" y="520116"/>
            <a:ext cx="5951165" cy="939973"/>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400" b="1" dirty="0">
                <a:solidFill>
                  <a:schemeClr val="accent3">
                    <a:lumMod val="75000"/>
                  </a:schemeClr>
                </a:solidFill>
              </a:rPr>
              <a:t>Dataset overview</a:t>
            </a:r>
          </a:p>
        </p:txBody>
      </p:sp>
      <p:sp>
        <p:nvSpPr>
          <p:cNvPr id="5" name="TextBox 4">
            <a:extLst>
              <a:ext uri="{FF2B5EF4-FFF2-40B4-BE49-F238E27FC236}">
                <a16:creationId xmlns:a16="http://schemas.microsoft.com/office/drawing/2014/main" id="{A0383A7B-DEF1-8D8A-B89D-3E7D16BB0EE7}"/>
              </a:ext>
            </a:extLst>
          </p:cNvPr>
          <p:cNvSpPr txBox="1"/>
          <p:nvPr/>
        </p:nvSpPr>
        <p:spPr>
          <a:xfrm>
            <a:off x="767443" y="1572455"/>
            <a:ext cx="10825843" cy="6740307"/>
          </a:xfrm>
          <a:prstGeom prst="rect">
            <a:avLst/>
          </a:prstGeom>
          <a:noFill/>
        </p:spPr>
        <p:txBody>
          <a:bodyPr wrap="square">
            <a:spAutoFit/>
          </a:bodyPr>
          <a:lstStyle/>
          <a:p>
            <a:endParaRPr lang="en-US" dirty="0">
              <a:solidFill>
                <a:schemeClr val="accent3">
                  <a:lumMod val="40000"/>
                  <a:lumOff val="60000"/>
                </a:schemeClr>
              </a:solidFill>
            </a:endParaRPr>
          </a:p>
          <a:p>
            <a:r>
              <a:rPr lang="en-US" dirty="0">
                <a:solidFill>
                  <a:schemeClr val="accent3">
                    <a:lumMod val="75000"/>
                  </a:schemeClr>
                </a:solidFill>
              </a:rPr>
              <a:t>The dataset contains information on 2,000 mobile phones, each described by 20 features such as battery power, RAM, internal memory, screen dimensions, camera quality, and support for technologies like 4G, Wi-Fi, and Bluetooth. The target variable, </a:t>
            </a:r>
            <a:r>
              <a:rPr lang="en-US" dirty="0" err="1">
                <a:solidFill>
                  <a:schemeClr val="accent3">
                    <a:lumMod val="75000"/>
                  </a:schemeClr>
                </a:solidFill>
              </a:rPr>
              <a:t>price_range</a:t>
            </a:r>
            <a:r>
              <a:rPr lang="en-US" dirty="0">
                <a:solidFill>
                  <a:schemeClr val="accent3">
                    <a:lumMod val="75000"/>
                  </a:schemeClr>
                </a:solidFill>
              </a:rPr>
              <a:t>, is a categorical value ranging from 0 to 3, representing four price segments: Low (0), Medium (1), High (2), and Very High (3). The dataset is clean, balanced, and ideal for multi-class classification.</a:t>
            </a:r>
          </a:p>
          <a:p>
            <a:endParaRPr lang="en-US" dirty="0">
              <a:solidFill>
                <a:schemeClr val="accent3">
                  <a:lumMod val="75000"/>
                </a:schemeClr>
              </a:solidFill>
            </a:endParaRPr>
          </a:p>
          <a:p>
            <a:r>
              <a:rPr lang="en-US" dirty="0">
                <a:solidFill>
                  <a:schemeClr val="accent3">
                    <a:lumMod val="75000"/>
                  </a:schemeClr>
                </a:solidFill>
              </a:rPr>
              <a:t>Numerical Features: </a:t>
            </a:r>
            <a:r>
              <a:rPr lang="en-US" dirty="0" err="1">
                <a:solidFill>
                  <a:schemeClr val="accent3">
                    <a:lumMod val="75000"/>
                  </a:schemeClr>
                </a:solidFill>
              </a:rPr>
              <a:t>battery_power</a:t>
            </a:r>
            <a:r>
              <a:rPr lang="en-US" dirty="0">
                <a:solidFill>
                  <a:schemeClr val="accent3">
                    <a:lumMod val="75000"/>
                  </a:schemeClr>
                </a:solidFill>
              </a:rPr>
              <a:t>, ram, </a:t>
            </a:r>
            <a:r>
              <a:rPr lang="en-US" dirty="0" err="1">
                <a:solidFill>
                  <a:schemeClr val="accent3">
                    <a:lumMod val="75000"/>
                  </a:schemeClr>
                </a:solidFill>
              </a:rPr>
              <a:t>clock_speed</a:t>
            </a:r>
            <a:r>
              <a:rPr lang="en-US" dirty="0">
                <a:solidFill>
                  <a:schemeClr val="accent3">
                    <a:lumMod val="75000"/>
                  </a:schemeClr>
                </a:solidFill>
              </a:rPr>
              <a:t>, </a:t>
            </a:r>
            <a:r>
              <a:rPr lang="en-US" dirty="0" err="1">
                <a:solidFill>
                  <a:schemeClr val="accent3">
                    <a:lumMod val="75000"/>
                  </a:schemeClr>
                </a:solidFill>
              </a:rPr>
              <a:t>mobile_wt</a:t>
            </a:r>
            <a:r>
              <a:rPr lang="en-US" dirty="0">
                <a:solidFill>
                  <a:schemeClr val="accent3">
                    <a:lumMod val="75000"/>
                  </a:schemeClr>
                </a:solidFill>
              </a:rPr>
              <a:t>, </a:t>
            </a:r>
            <a:r>
              <a:rPr lang="en-US" dirty="0" err="1">
                <a:solidFill>
                  <a:schemeClr val="accent3">
                    <a:lumMod val="75000"/>
                  </a:schemeClr>
                </a:solidFill>
              </a:rPr>
              <a:t>int_memory</a:t>
            </a:r>
            <a:r>
              <a:rPr lang="en-US" dirty="0">
                <a:solidFill>
                  <a:schemeClr val="accent3">
                    <a:lumMod val="75000"/>
                  </a:schemeClr>
                </a:solidFill>
              </a:rPr>
              <a:t>, </a:t>
            </a:r>
            <a:r>
              <a:rPr lang="en-US" dirty="0" err="1">
                <a:solidFill>
                  <a:schemeClr val="accent3">
                    <a:lumMod val="75000"/>
                  </a:schemeClr>
                </a:solidFill>
              </a:rPr>
              <a:t>px_height</a:t>
            </a:r>
            <a:r>
              <a:rPr lang="en-US" dirty="0">
                <a:solidFill>
                  <a:schemeClr val="accent3">
                    <a:lumMod val="75000"/>
                  </a:schemeClr>
                </a:solidFill>
              </a:rPr>
              <a:t>, </a:t>
            </a:r>
            <a:r>
              <a:rPr lang="en-US" dirty="0" err="1">
                <a:solidFill>
                  <a:schemeClr val="accent3">
                    <a:lumMod val="75000"/>
                  </a:schemeClr>
                </a:solidFill>
              </a:rPr>
              <a:t>px_width</a:t>
            </a:r>
            <a:r>
              <a:rPr lang="en-US" dirty="0">
                <a:solidFill>
                  <a:schemeClr val="accent3">
                    <a:lumMod val="75000"/>
                  </a:schemeClr>
                </a:solidFill>
              </a:rPr>
              <a:t>, etc.</a:t>
            </a:r>
          </a:p>
          <a:p>
            <a:endParaRPr lang="en-US" dirty="0">
              <a:solidFill>
                <a:schemeClr val="accent3">
                  <a:lumMod val="75000"/>
                </a:schemeClr>
              </a:solidFill>
            </a:endParaRPr>
          </a:p>
          <a:p>
            <a:r>
              <a:rPr lang="en-US" dirty="0">
                <a:solidFill>
                  <a:schemeClr val="accent3">
                    <a:lumMod val="75000"/>
                  </a:schemeClr>
                </a:solidFill>
              </a:rPr>
              <a:t>Binary Features: blue, </a:t>
            </a:r>
            <a:r>
              <a:rPr lang="en-US" dirty="0" err="1">
                <a:solidFill>
                  <a:schemeClr val="accent3">
                    <a:lumMod val="75000"/>
                  </a:schemeClr>
                </a:solidFill>
              </a:rPr>
              <a:t>dual_sim</a:t>
            </a:r>
            <a:r>
              <a:rPr lang="en-US" dirty="0">
                <a:solidFill>
                  <a:schemeClr val="accent3">
                    <a:lumMod val="75000"/>
                  </a:schemeClr>
                </a:solidFill>
              </a:rPr>
              <a:t>, </a:t>
            </a:r>
            <a:r>
              <a:rPr lang="en-US" dirty="0" err="1">
                <a:solidFill>
                  <a:schemeClr val="accent3">
                    <a:lumMod val="75000"/>
                  </a:schemeClr>
                </a:solidFill>
              </a:rPr>
              <a:t>four_g</a:t>
            </a:r>
            <a:r>
              <a:rPr lang="en-US" dirty="0">
                <a:solidFill>
                  <a:schemeClr val="accent3">
                    <a:lumMod val="75000"/>
                  </a:schemeClr>
                </a:solidFill>
              </a:rPr>
              <a:t>, </a:t>
            </a:r>
            <a:r>
              <a:rPr lang="en-US" dirty="0" err="1">
                <a:solidFill>
                  <a:schemeClr val="accent3">
                    <a:lumMod val="75000"/>
                  </a:schemeClr>
                </a:solidFill>
              </a:rPr>
              <a:t>three_g</a:t>
            </a:r>
            <a:r>
              <a:rPr lang="en-US" dirty="0">
                <a:solidFill>
                  <a:schemeClr val="accent3">
                    <a:lumMod val="75000"/>
                  </a:schemeClr>
                </a:solidFill>
              </a:rPr>
              <a:t>, </a:t>
            </a:r>
            <a:r>
              <a:rPr lang="en-US" dirty="0" err="1">
                <a:solidFill>
                  <a:schemeClr val="accent3">
                    <a:lumMod val="75000"/>
                  </a:schemeClr>
                </a:solidFill>
              </a:rPr>
              <a:t>touch_screen</a:t>
            </a:r>
            <a:r>
              <a:rPr lang="en-US" dirty="0">
                <a:solidFill>
                  <a:schemeClr val="accent3">
                    <a:lumMod val="75000"/>
                  </a:schemeClr>
                </a:solidFill>
              </a:rPr>
              <a:t>, </a:t>
            </a:r>
            <a:r>
              <a:rPr lang="en-US" dirty="0" err="1">
                <a:solidFill>
                  <a:schemeClr val="accent3">
                    <a:lumMod val="75000"/>
                  </a:schemeClr>
                </a:solidFill>
              </a:rPr>
              <a:t>wifi</a:t>
            </a:r>
            <a:endParaRPr lang="en-US" dirty="0">
              <a:solidFill>
                <a:schemeClr val="accent3">
                  <a:lumMod val="75000"/>
                </a:schemeClr>
              </a:solidFill>
            </a:endParaRPr>
          </a:p>
          <a:p>
            <a:endParaRPr lang="en-US" dirty="0">
              <a:solidFill>
                <a:schemeClr val="accent3">
                  <a:lumMod val="75000"/>
                </a:schemeClr>
              </a:solidFill>
            </a:endParaRPr>
          </a:p>
          <a:p>
            <a:r>
              <a:rPr lang="en-US" dirty="0">
                <a:solidFill>
                  <a:schemeClr val="accent3">
                    <a:lumMod val="75000"/>
                  </a:schemeClr>
                </a:solidFill>
              </a:rPr>
              <a:t>Categorical/Numeric: </a:t>
            </a:r>
            <a:r>
              <a:rPr lang="en-US" dirty="0" err="1">
                <a:solidFill>
                  <a:schemeClr val="accent3">
                    <a:lumMod val="75000"/>
                  </a:schemeClr>
                </a:solidFill>
              </a:rPr>
              <a:t>n_cores</a:t>
            </a:r>
            <a:r>
              <a:rPr lang="en-US" dirty="0">
                <a:solidFill>
                  <a:schemeClr val="accent3">
                    <a:lumMod val="75000"/>
                  </a:schemeClr>
                </a:solidFill>
              </a:rPr>
              <a:t> (number of processor cores), pc (primary camera), fc (front camera), etc.</a:t>
            </a:r>
          </a:p>
          <a:p>
            <a:endParaRPr lang="en-US" dirty="0">
              <a:solidFill>
                <a:schemeClr val="accent3">
                  <a:lumMod val="75000"/>
                </a:schemeClr>
              </a:solidFill>
            </a:endParaRPr>
          </a:p>
          <a:p>
            <a:endParaRPr lang="en-US" dirty="0">
              <a:solidFill>
                <a:schemeClr val="accent3">
                  <a:lumMod val="75000"/>
                </a:schemeClr>
              </a:solidFill>
            </a:endParaRPr>
          </a:p>
          <a:p>
            <a:r>
              <a:rPr lang="en-US" dirty="0">
                <a:solidFill>
                  <a:schemeClr val="accent3">
                    <a:lumMod val="75000"/>
                  </a:schemeClr>
                </a:solidFill>
              </a:rPr>
              <a:t>The data appears well-structured with no missing values and is suitable for building a multi-class classification model.</a:t>
            </a:r>
          </a:p>
          <a:p>
            <a:endParaRPr lang="en-US" dirty="0">
              <a:solidFill>
                <a:schemeClr val="accent3">
                  <a:lumMod val="40000"/>
                  <a:lumOff val="60000"/>
                </a:schemeClr>
              </a:solidFill>
            </a:endParaRPr>
          </a:p>
          <a:p>
            <a:endParaRPr lang="en-US" dirty="0">
              <a:solidFill>
                <a:schemeClr val="accent3">
                  <a:lumMod val="40000"/>
                  <a:lumOff val="60000"/>
                </a:schemeClr>
              </a:solidFill>
            </a:endParaRPr>
          </a:p>
          <a:p>
            <a:endParaRPr lang="en-US" dirty="0">
              <a:solidFill>
                <a:schemeClr val="accent3">
                  <a:lumMod val="40000"/>
                  <a:lumOff val="60000"/>
                </a:schemeClr>
              </a:solidFill>
            </a:endParaRPr>
          </a:p>
          <a:p>
            <a:endParaRPr lang="en-US" dirty="0">
              <a:solidFill>
                <a:schemeClr val="accent3">
                  <a:lumMod val="40000"/>
                  <a:lumOff val="60000"/>
                </a:schemeClr>
              </a:solidFill>
            </a:endParaRPr>
          </a:p>
          <a:p>
            <a:br>
              <a:rPr lang="en-US" dirty="0">
                <a:solidFill>
                  <a:schemeClr val="accent3">
                    <a:lumMod val="40000"/>
                    <a:lumOff val="60000"/>
                  </a:schemeClr>
                </a:solidFill>
              </a:rPr>
            </a:br>
            <a:br>
              <a:rPr lang="en-US" dirty="0">
                <a:solidFill>
                  <a:schemeClr val="accent3">
                    <a:lumMod val="40000"/>
                    <a:lumOff val="60000"/>
                  </a:schemeClr>
                </a:solidFill>
              </a:rPr>
            </a:br>
            <a:br>
              <a:rPr lang="en-US" dirty="0">
                <a:solidFill>
                  <a:schemeClr val="accent3">
                    <a:lumMod val="40000"/>
                    <a:lumOff val="60000"/>
                  </a:schemeClr>
                </a:solidFill>
              </a:rPr>
            </a:br>
            <a:r>
              <a:rPr lang="en-US" dirty="0">
                <a:solidFill>
                  <a:schemeClr val="accent3">
                    <a:lumMod val="40000"/>
                    <a:lumOff val="60000"/>
                  </a:schemeClr>
                </a:solidFill>
              </a:rPr>
              <a:t> </a:t>
            </a:r>
            <a:endParaRPr lang="en-IN" dirty="0">
              <a:solidFill>
                <a:schemeClr val="accent3">
                  <a:lumMod val="40000"/>
                  <a:lumOff val="60000"/>
                </a:schemeClr>
              </a:solidFill>
            </a:endParaRPr>
          </a:p>
        </p:txBody>
      </p:sp>
    </p:spTree>
    <p:extLst>
      <p:ext uri="{BB962C8B-B14F-4D97-AF65-F5344CB8AC3E}">
        <p14:creationId xmlns:p14="http://schemas.microsoft.com/office/powerpoint/2010/main" val="6725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68A6-B09A-A295-C3D4-12539503974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CE8868-C15E-C1E6-E642-6510B16D471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9" name="Title 4">
            <a:extLst>
              <a:ext uri="{FF2B5EF4-FFF2-40B4-BE49-F238E27FC236}">
                <a16:creationId xmlns:a16="http://schemas.microsoft.com/office/drawing/2014/main" id="{45738C7C-FA2A-9106-B3FE-66F82275B0BB}"/>
              </a:ext>
            </a:extLst>
          </p:cNvPr>
          <p:cNvSpPr txBox="1">
            <a:spLocks/>
          </p:cNvSpPr>
          <p:nvPr/>
        </p:nvSpPr>
        <p:spPr>
          <a:xfrm>
            <a:off x="515773" y="831"/>
            <a:ext cx="10695214" cy="11161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US" sz="2800" dirty="0">
                <a:solidFill>
                  <a:schemeClr val="accent3">
                    <a:lumMod val="75000"/>
                  </a:schemeClr>
                </a:solidFill>
              </a:rPr>
              <a:t>Data Preprocessing</a:t>
            </a:r>
            <a:endParaRPr lang="en-IN" sz="2800" dirty="0">
              <a:solidFill>
                <a:schemeClr val="accent3">
                  <a:lumMod val="75000"/>
                </a:schemeClr>
              </a:solidFill>
            </a:endParaRPr>
          </a:p>
        </p:txBody>
      </p:sp>
      <p:sp>
        <p:nvSpPr>
          <p:cNvPr id="10" name="TextBox 9">
            <a:extLst>
              <a:ext uri="{FF2B5EF4-FFF2-40B4-BE49-F238E27FC236}">
                <a16:creationId xmlns:a16="http://schemas.microsoft.com/office/drawing/2014/main" id="{1E9E3BA6-5A25-F0E1-0852-51E1D8113825}"/>
              </a:ext>
            </a:extLst>
          </p:cNvPr>
          <p:cNvSpPr txBox="1"/>
          <p:nvPr/>
        </p:nvSpPr>
        <p:spPr>
          <a:xfrm>
            <a:off x="489982" y="1116972"/>
            <a:ext cx="11212036" cy="6032421"/>
          </a:xfrm>
          <a:prstGeom prst="rect">
            <a:avLst/>
          </a:prstGeom>
          <a:noFill/>
        </p:spPr>
        <p:txBody>
          <a:bodyPr wrap="square">
            <a:spAutoFit/>
          </a:bodyPr>
          <a:lstStyle/>
          <a:p>
            <a:pPr algn="l"/>
            <a:endParaRPr lang="en-IN" sz="1400" b="0" i="0" u="none" strike="noStrike" baseline="0" dirty="0">
              <a:solidFill>
                <a:schemeClr val="accent3">
                  <a:lumMod val="60000"/>
                  <a:lumOff val="40000"/>
                </a:schemeClr>
              </a:solidFill>
              <a:latin typeface="Times New Roman" panose="02020603050405020304" pitchFamily="18" charset="0"/>
            </a:endParaRPr>
          </a:p>
          <a:p>
            <a:r>
              <a:rPr lang="en-US" dirty="0">
                <a:solidFill>
                  <a:schemeClr val="accent3">
                    <a:lumMod val="75000"/>
                  </a:schemeClr>
                </a:solidFill>
              </a:rPr>
              <a:t>Why preprocessing?</a:t>
            </a:r>
          </a:p>
          <a:p>
            <a:r>
              <a:rPr lang="en-US" dirty="0">
                <a:solidFill>
                  <a:schemeClr val="accent3">
                    <a:lumMod val="75000"/>
                  </a:schemeClr>
                </a:solidFill>
              </a:rPr>
              <a:t>Raw data often contains varying scales, noise, or irrelevant patterns. Preprocessing ensures the dataset is clean, standardized, and ready for machine learning models.</a:t>
            </a:r>
          </a:p>
          <a:p>
            <a:endParaRPr lang="en-US" dirty="0">
              <a:solidFill>
                <a:schemeClr val="accent3">
                  <a:lumMod val="75000"/>
                </a:schemeClr>
              </a:solidFill>
            </a:endParaRPr>
          </a:p>
          <a:p>
            <a:r>
              <a:rPr lang="en-US" dirty="0">
                <a:solidFill>
                  <a:schemeClr val="accent3">
                    <a:lumMod val="75000"/>
                  </a:schemeClr>
                </a:solidFill>
              </a:rPr>
              <a:t>Feature Scaling</a:t>
            </a:r>
          </a:p>
          <a:p>
            <a:r>
              <a:rPr lang="en-US" dirty="0">
                <a:solidFill>
                  <a:schemeClr val="accent3">
                    <a:lumMod val="75000"/>
                  </a:schemeClr>
                </a:solidFill>
              </a:rPr>
              <a:t>Many ML algorithms (like SVM, KNN, Logistic Regression) perform better when input features are on a similar scale. </a:t>
            </a:r>
            <a:r>
              <a:rPr lang="en-US" dirty="0" err="1">
                <a:solidFill>
                  <a:schemeClr val="accent3">
                    <a:lumMod val="75000"/>
                  </a:schemeClr>
                </a:solidFill>
              </a:rPr>
              <a:t>StandardScaler</a:t>
            </a:r>
            <a:r>
              <a:rPr lang="en-US" dirty="0">
                <a:solidFill>
                  <a:schemeClr val="accent3">
                    <a:lumMod val="75000"/>
                  </a:schemeClr>
                </a:solidFill>
              </a:rPr>
              <a:t> was used to normalize the features.</a:t>
            </a:r>
          </a:p>
          <a:p>
            <a:endParaRPr lang="en-US" dirty="0">
              <a:solidFill>
                <a:schemeClr val="accent3">
                  <a:lumMod val="75000"/>
                </a:schemeClr>
              </a:solidFill>
            </a:endParaRPr>
          </a:p>
          <a:p>
            <a:r>
              <a:rPr lang="en-US" dirty="0">
                <a:solidFill>
                  <a:schemeClr val="accent3">
                    <a:lumMod val="75000"/>
                  </a:schemeClr>
                </a:solidFill>
              </a:rPr>
              <a:t>Handling Nulls/Outliers</a:t>
            </a:r>
          </a:p>
          <a:p>
            <a:r>
              <a:rPr lang="en-US" dirty="0">
                <a:solidFill>
                  <a:schemeClr val="accent3">
                    <a:lumMod val="75000"/>
                  </a:schemeClr>
                </a:solidFill>
              </a:rPr>
              <a:t>Although this dataset didn’t have missing values, it’s a standard practice to check and handle them if they exist using imputation or removal techniques.</a:t>
            </a:r>
          </a:p>
          <a:p>
            <a:endParaRPr lang="en-US" dirty="0">
              <a:solidFill>
                <a:schemeClr val="accent3">
                  <a:lumMod val="75000"/>
                </a:schemeClr>
              </a:solidFill>
            </a:endParaRPr>
          </a:p>
          <a:p>
            <a:r>
              <a:rPr lang="en-US" dirty="0">
                <a:solidFill>
                  <a:schemeClr val="accent3">
                    <a:lumMod val="75000"/>
                  </a:schemeClr>
                </a:solidFill>
              </a:rPr>
              <a:t>Encoding (if needed)</a:t>
            </a:r>
          </a:p>
          <a:p>
            <a:r>
              <a:rPr lang="en-US" dirty="0">
                <a:solidFill>
                  <a:schemeClr val="accent3">
                    <a:lumMod val="75000"/>
                  </a:schemeClr>
                </a:solidFill>
              </a:rPr>
              <a:t>For datasets with categorical features, label encoding or one-hot encoding would be required. In this case, all features were numeric or binary.</a:t>
            </a:r>
          </a:p>
          <a:p>
            <a:endParaRPr lang="en-US" dirty="0">
              <a:solidFill>
                <a:schemeClr val="accent3">
                  <a:lumMod val="75000"/>
                </a:schemeClr>
              </a:solidFill>
            </a:endParaRPr>
          </a:p>
          <a:p>
            <a:r>
              <a:rPr lang="en-US" dirty="0">
                <a:solidFill>
                  <a:schemeClr val="accent3">
                    <a:lumMod val="75000"/>
                  </a:schemeClr>
                </a:solidFill>
              </a:rPr>
              <a:t>Target Separation</a:t>
            </a:r>
          </a:p>
          <a:p>
            <a:r>
              <a:rPr lang="en-US" dirty="0">
                <a:solidFill>
                  <a:schemeClr val="accent3">
                    <a:lumMod val="75000"/>
                  </a:schemeClr>
                </a:solidFill>
              </a:rPr>
              <a:t>Splitting the dataset into features (X) and target (y) helps prepare for model training and evaluation.</a:t>
            </a:r>
          </a:p>
          <a:p>
            <a:endParaRPr lang="en-US" sz="1600" dirty="0">
              <a:solidFill>
                <a:schemeClr val="accent3">
                  <a:lumMod val="60000"/>
                  <a:lumOff val="40000"/>
                </a:schemeClr>
              </a:solidFill>
            </a:endParaRPr>
          </a:p>
          <a:p>
            <a:endParaRPr lang="en-US" sz="1600" dirty="0">
              <a:solidFill>
                <a:schemeClr val="accent3">
                  <a:lumMod val="60000"/>
                  <a:lumOff val="40000"/>
                </a:schemeClr>
              </a:solidFill>
            </a:endParaRPr>
          </a:p>
          <a:p>
            <a:pPr algn="just"/>
            <a:endParaRPr lang="en-IN" sz="1600" dirty="0">
              <a:solidFill>
                <a:schemeClr val="accent3">
                  <a:lumMod val="60000"/>
                  <a:lumOff val="40000"/>
                </a:schemeClr>
              </a:solidFill>
            </a:endParaRPr>
          </a:p>
        </p:txBody>
      </p:sp>
    </p:spTree>
    <p:extLst>
      <p:ext uri="{BB962C8B-B14F-4D97-AF65-F5344CB8AC3E}">
        <p14:creationId xmlns:p14="http://schemas.microsoft.com/office/powerpoint/2010/main" val="13609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3B2D-D24A-CBFF-A3DA-FBCA5924C05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CAB7C-063A-DFAA-074D-F00D9434777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9" name="Title 4">
            <a:extLst>
              <a:ext uri="{FF2B5EF4-FFF2-40B4-BE49-F238E27FC236}">
                <a16:creationId xmlns:a16="http://schemas.microsoft.com/office/drawing/2014/main" id="{A0D47D03-77F9-BE6E-ED29-E27E32FF836B}"/>
              </a:ext>
            </a:extLst>
          </p:cNvPr>
          <p:cNvSpPr txBox="1">
            <a:spLocks/>
          </p:cNvSpPr>
          <p:nvPr/>
        </p:nvSpPr>
        <p:spPr>
          <a:xfrm>
            <a:off x="767443" y="0"/>
            <a:ext cx="10695214" cy="14600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4000" dirty="0">
                <a:solidFill>
                  <a:schemeClr val="accent3">
                    <a:lumMod val="75000"/>
                  </a:schemeClr>
                </a:solidFill>
              </a:rPr>
              <a:t>Exploratory data analysis</a:t>
            </a:r>
          </a:p>
        </p:txBody>
      </p:sp>
      <p:sp>
        <p:nvSpPr>
          <p:cNvPr id="10" name="TextBox 9">
            <a:extLst>
              <a:ext uri="{FF2B5EF4-FFF2-40B4-BE49-F238E27FC236}">
                <a16:creationId xmlns:a16="http://schemas.microsoft.com/office/drawing/2014/main" id="{3EF80F6C-5867-874E-B586-458BC0F9D3F5}"/>
              </a:ext>
            </a:extLst>
          </p:cNvPr>
          <p:cNvSpPr txBox="1"/>
          <p:nvPr/>
        </p:nvSpPr>
        <p:spPr>
          <a:xfrm>
            <a:off x="465440" y="1460090"/>
            <a:ext cx="11228813" cy="5047536"/>
          </a:xfrm>
          <a:prstGeom prst="rect">
            <a:avLst/>
          </a:prstGeom>
          <a:noFill/>
        </p:spPr>
        <p:txBody>
          <a:bodyPr wrap="square">
            <a:spAutoFit/>
          </a:bodyPr>
          <a:lstStyle/>
          <a:p>
            <a:pPr algn="l"/>
            <a:endParaRPr lang="en-IN" sz="1600" b="0" i="0" u="none" strike="noStrike" baseline="0" dirty="0">
              <a:solidFill>
                <a:schemeClr val="accent3">
                  <a:lumMod val="60000"/>
                  <a:lumOff val="40000"/>
                </a:schemeClr>
              </a:solidFill>
              <a:latin typeface="Times New Roman" panose="02020603050405020304" pitchFamily="18" charset="0"/>
            </a:endParaRPr>
          </a:p>
          <a:p>
            <a:pPr algn="just"/>
            <a:r>
              <a:rPr lang="en-US" dirty="0">
                <a:solidFill>
                  <a:schemeClr val="accent3">
                    <a:lumMod val="75000"/>
                  </a:schemeClr>
                </a:solidFill>
              </a:rPr>
              <a:t>To better understand the dataset, we performed exploratory data analysis (EDA) on all features. The data showed a balanced distribution across the four price categories (0 to 3), making it suitable for classification tasks. Key insights include:</a:t>
            </a:r>
          </a:p>
          <a:p>
            <a:pPr algn="just"/>
            <a:endParaRPr lang="en-US" dirty="0">
              <a:solidFill>
                <a:schemeClr val="accent3">
                  <a:lumMod val="75000"/>
                </a:schemeClr>
              </a:solidFill>
            </a:endParaRPr>
          </a:p>
          <a:p>
            <a:pPr algn="just"/>
            <a:r>
              <a:rPr lang="en-US" dirty="0">
                <a:solidFill>
                  <a:schemeClr val="accent3">
                    <a:lumMod val="75000"/>
                  </a:schemeClr>
                </a:solidFill>
              </a:rPr>
              <a:t>RAM and battery power have a strong positive correlation with the price range.</a:t>
            </a:r>
          </a:p>
          <a:p>
            <a:pPr algn="just"/>
            <a:endParaRPr lang="en-US" dirty="0">
              <a:solidFill>
                <a:schemeClr val="accent3">
                  <a:lumMod val="75000"/>
                </a:schemeClr>
              </a:solidFill>
            </a:endParaRPr>
          </a:p>
          <a:p>
            <a:pPr algn="just"/>
            <a:r>
              <a:rPr lang="en-US" dirty="0">
                <a:solidFill>
                  <a:schemeClr val="accent3">
                    <a:lumMod val="75000"/>
                  </a:schemeClr>
                </a:solidFill>
              </a:rPr>
              <a:t>Phones with 4G, 3G, dual SIM, and touch screens are more likely to fall in the higher price categories.</a:t>
            </a:r>
          </a:p>
          <a:p>
            <a:pPr algn="just"/>
            <a:endParaRPr lang="en-US" dirty="0">
              <a:solidFill>
                <a:schemeClr val="accent3">
                  <a:lumMod val="75000"/>
                </a:schemeClr>
              </a:solidFill>
            </a:endParaRPr>
          </a:p>
          <a:p>
            <a:pPr algn="just"/>
            <a:r>
              <a:rPr lang="en-US" dirty="0">
                <a:solidFill>
                  <a:schemeClr val="accent3">
                    <a:lumMod val="75000"/>
                  </a:schemeClr>
                </a:solidFill>
              </a:rPr>
              <a:t>Pixel resolution (</a:t>
            </a:r>
            <a:r>
              <a:rPr lang="en-US" dirty="0" err="1">
                <a:solidFill>
                  <a:schemeClr val="accent3">
                    <a:lumMod val="75000"/>
                  </a:schemeClr>
                </a:solidFill>
              </a:rPr>
              <a:t>px_height</a:t>
            </a:r>
            <a:r>
              <a:rPr lang="en-US" dirty="0">
                <a:solidFill>
                  <a:schemeClr val="accent3">
                    <a:lumMod val="75000"/>
                  </a:schemeClr>
                </a:solidFill>
              </a:rPr>
              <a:t> × </a:t>
            </a:r>
            <a:r>
              <a:rPr lang="en-US" dirty="0" err="1">
                <a:solidFill>
                  <a:schemeClr val="accent3">
                    <a:lumMod val="75000"/>
                  </a:schemeClr>
                </a:solidFill>
              </a:rPr>
              <a:t>px_width</a:t>
            </a:r>
            <a:r>
              <a:rPr lang="en-US" dirty="0">
                <a:solidFill>
                  <a:schemeClr val="accent3">
                    <a:lumMod val="75000"/>
                  </a:schemeClr>
                </a:solidFill>
              </a:rPr>
              <a:t>) shows a significant impact on price, indicating that screen quality influences cost.</a:t>
            </a:r>
          </a:p>
          <a:p>
            <a:pPr algn="just"/>
            <a:endParaRPr lang="en-US" dirty="0">
              <a:solidFill>
                <a:schemeClr val="accent3">
                  <a:lumMod val="75000"/>
                </a:schemeClr>
              </a:solidFill>
            </a:endParaRPr>
          </a:p>
          <a:p>
            <a:pPr algn="just"/>
            <a:r>
              <a:rPr lang="en-US" dirty="0">
                <a:solidFill>
                  <a:schemeClr val="accent3">
                    <a:lumMod val="75000"/>
                  </a:schemeClr>
                </a:solidFill>
              </a:rPr>
              <a:t>Outliers and skewed distributions were minimal, and most features were on different scales, requiring normalization.</a:t>
            </a:r>
          </a:p>
          <a:p>
            <a:pPr algn="just"/>
            <a:endParaRPr lang="en-US" dirty="0">
              <a:solidFill>
                <a:schemeClr val="accent3">
                  <a:lumMod val="75000"/>
                </a:schemeClr>
              </a:solidFill>
            </a:endParaRPr>
          </a:p>
          <a:p>
            <a:pPr algn="just"/>
            <a:r>
              <a:rPr lang="en-US" dirty="0">
                <a:solidFill>
                  <a:schemeClr val="accent3">
                    <a:lumMod val="75000"/>
                  </a:schemeClr>
                </a:solidFill>
              </a:rPr>
              <a:t>Visualizations like histograms, box plots, and heatmaps helped in identifying feature importance and patterns within the dataset.</a:t>
            </a:r>
          </a:p>
          <a:p>
            <a:pPr algn="just"/>
            <a:endParaRPr lang="en-IN" dirty="0">
              <a:solidFill>
                <a:schemeClr val="accent3">
                  <a:lumMod val="60000"/>
                  <a:lumOff val="40000"/>
                </a:schemeClr>
              </a:solidFill>
            </a:endParaRPr>
          </a:p>
        </p:txBody>
      </p:sp>
    </p:spTree>
    <p:extLst>
      <p:ext uri="{BB962C8B-B14F-4D97-AF65-F5344CB8AC3E}">
        <p14:creationId xmlns:p14="http://schemas.microsoft.com/office/powerpoint/2010/main" val="42233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66D0C-D3B2-90BD-75E2-F7B33A9033F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368CB-9DA2-DA92-6CE5-0252F142650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
        <p:nvSpPr>
          <p:cNvPr id="9" name="Title 4">
            <a:extLst>
              <a:ext uri="{FF2B5EF4-FFF2-40B4-BE49-F238E27FC236}">
                <a16:creationId xmlns:a16="http://schemas.microsoft.com/office/drawing/2014/main" id="{E51A2934-E0A7-3BC8-595B-9497AB7AF618}"/>
              </a:ext>
            </a:extLst>
          </p:cNvPr>
          <p:cNvSpPr txBox="1">
            <a:spLocks/>
          </p:cNvSpPr>
          <p:nvPr/>
        </p:nvSpPr>
        <p:spPr>
          <a:xfrm>
            <a:off x="744862" y="9502"/>
            <a:ext cx="10695214" cy="8476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2800" dirty="0">
                <a:solidFill>
                  <a:schemeClr val="accent3">
                    <a:lumMod val="75000"/>
                  </a:schemeClr>
                </a:solidFill>
              </a:rPr>
              <a:t>Data visualization – heat map</a:t>
            </a:r>
          </a:p>
        </p:txBody>
      </p:sp>
      <p:pic>
        <p:nvPicPr>
          <p:cNvPr id="7" name="Picture 6">
            <a:extLst>
              <a:ext uri="{FF2B5EF4-FFF2-40B4-BE49-F238E27FC236}">
                <a16:creationId xmlns:a16="http://schemas.microsoft.com/office/drawing/2014/main" id="{9D66DF45-1A9B-62FE-B223-24498E30E1BC}"/>
              </a:ext>
            </a:extLst>
          </p:cNvPr>
          <p:cNvPicPr>
            <a:picLocks noChangeAspect="1"/>
          </p:cNvPicPr>
          <p:nvPr/>
        </p:nvPicPr>
        <p:blipFill>
          <a:blip r:embed="rId3"/>
          <a:stretch>
            <a:fillRect/>
          </a:stretch>
        </p:blipFill>
        <p:spPr>
          <a:xfrm>
            <a:off x="300767" y="945573"/>
            <a:ext cx="11583404" cy="5557373"/>
          </a:xfrm>
          <a:prstGeom prst="rect">
            <a:avLst/>
          </a:prstGeom>
        </p:spPr>
      </p:pic>
    </p:spTree>
    <p:extLst>
      <p:ext uri="{BB962C8B-B14F-4D97-AF65-F5344CB8AC3E}">
        <p14:creationId xmlns:p14="http://schemas.microsoft.com/office/powerpoint/2010/main" val="35677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1C1C-C628-129D-7161-C89905D7338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18A05E-BF2E-0F11-A75B-40C4B940CF8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
        <p:nvSpPr>
          <p:cNvPr id="9" name="Title 4">
            <a:extLst>
              <a:ext uri="{FF2B5EF4-FFF2-40B4-BE49-F238E27FC236}">
                <a16:creationId xmlns:a16="http://schemas.microsoft.com/office/drawing/2014/main" id="{0120B19E-E50E-905F-6D9A-087DA54A2B26}"/>
              </a:ext>
            </a:extLst>
          </p:cNvPr>
          <p:cNvSpPr txBox="1">
            <a:spLocks/>
          </p:cNvSpPr>
          <p:nvPr/>
        </p:nvSpPr>
        <p:spPr>
          <a:xfrm>
            <a:off x="767443" y="179129"/>
            <a:ext cx="10465130" cy="78984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3200" kern="1200" cap="all" spc="300" baseline="0">
                <a:solidFill>
                  <a:schemeClr val="bg1"/>
                </a:solidFill>
                <a:latin typeface="+mj-lt"/>
                <a:ea typeface="+mj-ea"/>
                <a:cs typeface="Biome" panose="020B0503030204020804" pitchFamily="34" charset="0"/>
              </a:defRPr>
            </a:lvl1pPr>
          </a:lstStyle>
          <a:p>
            <a:r>
              <a:rPr lang="en-IN" sz="2800" dirty="0">
                <a:solidFill>
                  <a:schemeClr val="accent3">
                    <a:lumMod val="75000"/>
                  </a:schemeClr>
                </a:solidFill>
              </a:rPr>
              <a:t>Data visualization – univariate analysis</a:t>
            </a:r>
          </a:p>
        </p:txBody>
      </p:sp>
      <p:sp>
        <p:nvSpPr>
          <p:cNvPr id="10" name="TextBox 9">
            <a:extLst>
              <a:ext uri="{FF2B5EF4-FFF2-40B4-BE49-F238E27FC236}">
                <a16:creationId xmlns:a16="http://schemas.microsoft.com/office/drawing/2014/main" id="{B5EC1A78-3AA3-BD2D-6200-FED80F1525D5}"/>
              </a:ext>
            </a:extLst>
          </p:cNvPr>
          <p:cNvSpPr txBox="1"/>
          <p:nvPr/>
        </p:nvSpPr>
        <p:spPr>
          <a:xfrm>
            <a:off x="636814" y="1387898"/>
            <a:ext cx="10825843" cy="553998"/>
          </a:xfrm>
          <a:prstGeom prst="rect">
            <a:avLst/>
          </a:prstGeom>
          <a:noFill/>
        </p:spPr>
        <p:txBody>
          <a:bodyPr wrap="square">
            <a:spAutoFit/>
          </a:bodyPr>
          <a:lstStyle/>
          <a:p>
            <a:pPr algn="l"/>
            <a:endParaRPr lang="en-IN" sz="1400" b="0" i="0" u="none" strike="noStrike" baseline="0" dirty="0">
              <a:solidFill>
                <a:schemeClr val="accent3">
                  <a:lumMod val="60000"/>
                  <a:lumOff val="40000"/>
                </a:schemeClr>
              </a:solidFill>
              <a:latin typeface="Times New Roman" panose="02020603050405020304" pitchFamily="18" charset="0"/>
            </a:endParaRPr>
          </a:p>
          <a:p>
            <a:endParaRPr lang="en-IN" sz="1600" dirty="0">
              <a:solidFill>
                <a:schemeClr val="accent3">
                  <a:lumMod val="60000"/>
                  <a:lumOff val="40000"/>
                </a:schemeClr>
              </a:solidFill>
            </a:endParaRPr>
          </a:p>
        </p:txBody>
      </p:sp>
      <p:pic>
        <p:nvPicPr>
          <p:cNvPr id="6" name="Picture 5">
            <a:extLst>
              <a:ext uri="{FF2B5EF4-FFF2-40B4-BE49-F238E27FC236}">
                <a16:creationId xmlns:a16="http://schemas.microsoft.com/office/drawing/2014/main" id="{AB0FF14A-F6E0-32C5-43FE-9EAB0DE5FEEC}"/>
              </a:ext>
            </a:extLst>
          </p:cNvPr>
          <p:cNvPicPr>
            <a:picLocks noChangeAspect="1"/>
          </p:cNvPicPr>
          <p:nvPr/>
        </p:nvPicPr>
        <p:blipFill>
          <a:blip r:embed="rId3"/>
          <a:stretch>
            <a:fillRect/>
          </a:stretch>
        </p:blipFill>
        <p:spPr>
          <a:xfrm>
            <a:off x="767443" y="1108612"/>
            <a:ext cx="10657114" cy="5292187"/>
          </a:xfrm>
          <a:prstGeom prst="rect">
            <a:avLst/>
          </a:prstGeom>
        </p:spPr>
      </p:pic>
    </p:spTree>
    <p:extLst>
      <p:ext uri="{BB962C8B-B14F-4D97-AF65-F5344CB8AC3E}">
        <p14:creationId xmlns:p14="http://schemas.microsoft.com/office/powerpoint/2010/main" val="418438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nodePh="1">
                                  <p:stCondLst>
                                    <p:cond delay="0"/>
                                  </p:stCondLst>
                                  <p:endCondLst>
                                    <p:cond evt="begin" delay="0">
                                      <p:tn val="10"/>
                                    </p:cond>
                                  </p:end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{AD3B8D7A-35BC-4ACA-83DC-8FE1B4B883EC}TFe8699e8e-689b-4d7e-abcf-e888fd749829d66c6a1b_win32-12e39fe31335</Template>
  <TotalTime>569</TotalTime>
  <Words>1426</Words>
  <Application>Microsoft Office PowerPoint</Application>
  <PresentationFormat>Widescreen</PresentationFormat>
  <Paragraphs>173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Nova</vt:lpstr>
      <vt:lpstr>Biome</vt:lpstr>
      <vt:lpstr>Biome Light</vt:lpstr>
      <vt:lpstr>Calibri</vt:lpstr>
      <vt:lpstr>Times New Roman</vt:lpstr>
      <vt:lpstr>Custom</vt:lpstr>
      <vt:lpstr>UNIFIED MENTOR – mACHInE LEARNING         Internship Project                    </vt:lpstr>
      <vt:lpstr>Agenda  introduction  dataset overview  Exploratory Data Analysis  Data Preprocessing  Model Selection &amp; evaluation  Final Model and Results  Deployment  Conclusion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Design Approach</vt:lpstr>
      <vt:lpstr>Machine learning Process</vt:lpstr>
      <vt:lpstr>PowerPoint Presentation</vt:lpstr>
      <vt:lpstr>PowerPoint Presentation</vt:lpstr>
      <vt:lpstr>PowerPoint Presentation</vt:lpstr>
      <vt:lpstr>PowerPoint Presentation</vt:lpstr>
      <vt:lpstr>Design of web application</vt:lpstr>
      <vt:lpstr>Use case of web application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Thulasiraman, Amarnath</dc:creator>
  <cp:lastModifiedBy>Badri Shan</cp:lastModifiedBy>
  <cp:revision>44</cp:revision>
  <dcterms:created xsi:type="dcterms:W3CDTF">2025-06-07T02:08:20Z</dcterms:created>
  <dcterms:modified xsi:type="dcterms:W3CDTF">2025-07-26T12:10:21Z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7d95f39c-8218-4425-a791-63c9e13c8708_Enabled">
    <vt:lpwstr>true</vt:lpwstr>
  </property>
  <property fmtid="{D5CDD505-2E9C-101B-9397-08002B2CF9AE}" pid="4" name="MSIP_Label_7d95f39c-8218-4425-a791-63c9e13c8708_SetDate">
    <vt:lpwstr>2025-06-07T12:42:27Z</vt:lpwstr>
  </property>
  <property fmtid="{D5CDD505-2E9C-101B-9397-08002B2CF9AE}" pid="5" name="MSIP_Label_7d95f39c-8218-4425-a791-63c9e13c8708_Method">
    <vt:lpwstr>Privileged</vt:lpwstr>
  </property>
  <property fmtid="{D5CDD505-2E9C-101B-9397-08002B2CF9AE}" pid="6" name="MSIP_Label_7d95f39c-8218-4425-a791-63c9e13c8708_Name">
    <vt:lpwstr>7d95f39c-8218-4425-a791-63c9e13c8708</vt:lpwstr>
  </property>
  <property fmtid="{D5CDD505-2E9C-101B-9397-08002B2CF9AE}" pid="7" name="MSIP_Label_7d95f39c-8218-4425-a791-63c9e13c8708_SiteId">
    <vt:lpwstr>37247798-f42c-42fd-8a37-d49c7128d36b</vt:lpwstr>
  </property>
  <property fmtid="{D5CDD505-2E9C-101B-9397-08002B2CF9AE}" pid="8" name="MSIP_Label_7d95f39c-8218-4425-a791-63c9e13c8708_ActionId">
    <vt:lpwstr>ad947ce8-fb54-4624-8e17-aab28548387c</vt:lpwstr>
  </property>
  <property fmtid="{D5CDD505-2E9C-101B-9397-08002B2CF9AE}" pid="9" name="MSIP_Label_7d95f39c-8218-4425-a791-63c9e13c8708_ContentBits">
    <vt:lpwstr>0</vt:lpwstr>
  </property>
  <property fmtid="{D5CDD505-2E9C-101B-9397-08002B2CF9AE}" pid="10" name="MSIP_Label_7d95f39c-8218-4425-a791-63c9e13c8708_Tag">
    <vt:lpwstr>10, 0, 1, 1</vt:lpwstr>
  </property>
</Properties>
</file>